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5" r:id="rId3"/>
    <p:sldId id="257" r:id="rId4"/>
    <p:sldId id="259" r:id="rId5"/>
    <p:sldId id="261" r:id="rId6"/>
    <p:sldId id="262" r:id="rId7"/>
    <p:sldId id="263" r:id="rId8"/>
    <p:sldId id="260" r:id="rId9"/>
    <p:sldId id="264" r:id="rId10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0000"/>
    <a:srgbClr val="3333FF"/>
    <a:srgbClr val="820000"/>
    <a:srgbClr val="3366FF"/>
    <a:srgbClr val="C89400"/>
    <a:srgbClr val="B48500"/>
    <a:srgbClr val="2E1F00"/>
    <a:srgbClr val="460000"/>
    <a:srgbClr val="502800"/>
    <a:srgbClr val="462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53B36-B317-45AA-9868-44E2635B410F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5029A-5DDD-495E-9192-94044566C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170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1F04D-66DA-4AD8-94C6-6ECA61C472C1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3DAD0-BA4B-42CB-BE31-75F268747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031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3DAD0-BA4B-42CB-BE31-75F2687475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86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756D-4E89-4E82-AA09-389D4D600B4D}" type="datetime1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6E2D-FDA9-4C3C-B7A4-8A269A300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2C66-CF21-4F68-9DA7-64611B41628D}" type="datetime1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6E2D-FDA9-4C3C-B7A4-8A269A300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6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050C-11C2-4781-A469-F004CA4BCA5B}" type="datetime1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6E2D-FDA9-4C3C-B7A4-8A269A300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76F4-71EB-4F90-AC09-79C0686B721F}" type="datetime1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6E2D-FDA9-4C3C-B7A4-8A269A300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7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80CA-4D82-4AFB-88CD-4FF5E88FDE25}" type="datetime1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6E2D-FDA9-4C3C-B7A4-8A269A300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5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F71B6-0D68-42D7-BC2B-A5FE45C8A7EC}" type="datetime1">
              <a:rPr lang="en-US" smtClean="0"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6E2D-FDA9-4C3C-B7A4-8A269A300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8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2359-4257-4BE6-8FD2-DBBADE03FCE6}" type="datetime1">
              <a:rPr lang="en-US" smtClean="0"/>
              <a:t>6/7/2016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6E2D-FDA9-4C3C-B7A4-8A269A300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76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8407-99A3-4468-A7BF-2A6A30B43508}" type="datetime1">
              <a:rPr lang="en-US" smtClean="0"/>
              <a:t>6/7/2016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6E2D-FDA9-4C3C-B7A4-8A269A300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4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7F69-7355-43D9-971F-362934B36D6F}" type="datetime1">
              <a:rPr lang="en-US" smtClean="0"/>
              <a:t>6/7/2016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6E2D-FDA9-4C3C-B7A4-8A269A300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47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F8FF-FEF4-4885-9553-A132830AC0FA}" type="datetime1">
              <a:rPr lang="en-US" smtClean="0"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6E2D-FDA9-4C3C-B7A4-8A269A300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2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FB60-DF03-41A7-88F8-1196385540AF}" type="datetime1">
              <a:rPr lang="en-US" smtClean="0"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6E2D-FDA9-4C3C-B7A4-8A269A300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8500">
            <a:alpha val="5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A5289-7DD2-47E3-A5E9-398AC6CD3F61}" type="datetime1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C6E2D-FDA9-4C3C-B7A4-8A269A300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8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lgica\Desktop\Deciji rad\2_r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276975" cy="4657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79912" y="5805264"/>
            <a:ext cx="5112568" cy="52322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sr-Cyrl-RS" sz="2800" b="1" dirty="0" smtClean="0">
                <a:solidFill>
                  <a:srgbClr val="3333FF"/>
                </a:solidFill>
                <a:latin typeface="Comic Sans MS" pitchFamily="66" charset="0"/>
              </a:rPr>
              <a:t>НСПРВ – </a:t>
            </a:r>
            <a:r>
              <a:rPr lang="sr-Latn-RS" sz="2800" b="1" dirty="0" smtClean="0">
                <a:solidFill>
                  <a:srgbClr val="3333FF"/>
                </a:solidFill>
                <a:latin typeface="Comic Sans MS" pitchFamily="66" charset="0"/>
              </a:rPr>
              <a:t>NSPRV</a:t>
            </a:r>
            <a:r>
              <a:rPr lang="sr-Cyrl-RS" sz="2800" b="1" dirty="0" smtClean="0">
                <a:solidFill>
                  <a:srgbClr val="3333FF"/>
                </a:solidFill>
                <a:latin typeface="Comic Sans MS" pitchFamily="66" charset="0"/>
              </a:rPr>
              <a:t>, </a:t>
            </a:r>
            <a:r>
              <a:rPr lang="sr-Cyrl-RS" sz="2000" b="1" dirty="0" smtClean="0">
                <a:solidFill>
                  <a:srgbClr val="3333FF"/>
                </a:solidFill>
                <a:latin typeface="Comic Sans MS" pitchFamily="66" charset="0"/>
              </a:rPr>
              <a:t>12.06.2016.</a:t>
            </a:r>
            <a:endParaRPr lang="en-US" sz="2000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5592-EA9E-459A-97E9-917161983344}" type="datetime1">
              <a:rPr lang="en-US" smtClean="0"/>
              <a:t>6/7/2016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6E2D-FDA9-4C3C-B7A4-8A269A300E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6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3895" y="260648"/>
            <a:ext cx="8411827" cy="6225411"/>
            <a:chOff x="303895" y="260648"/>
            <a:chExt cx="8411827" cy="6225411"/>
          </a:xfrm>
        </p:grpSpPr>
        <p:sp>
          <p:nvSpPr>
            <p:cNvPr id="2" name="Rectangle 1"/>
            <p:cNvSpPr/>
            <p:nvPr/>
          </p:nvSpPr>
          <p:spPr>
            <a:xfrm>
              <a:off x="827584" y="727574"/>
              <a:ext cx="7632848" cy="4708981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>
              <a:spAutoFit/>
            </a:bodyPr>
            <a:lstStyle/>
            <a:p>
              <a:pPr algn="just"/>
              <a:r>
                <a:rPr lang="sr-Cyrl-RS" b="1" dirty="0">
                  <a:solidFill>
                    <a:srgbClr val="820000"/>
                  </a:solidFill>
                  <a:latin typeface="Comic Sans MS" pitchFamily="66" charset="0"/>
                </a:rPr>
                <a:t>U FOKUS 2016. godine: </a:t>
              </a:r>
              <a:r>
                <a:rPr lang="sr-Cyrl-RS" dirty="0">
                  <a:latin typeface="Comic Sans MS" pitchFamily="66" charset="0"/>
                </a:rPr>
                <a:t>dečiji rad u lancima snabdevanja, posebno kada je u pitanju zloupotreba dečijeg rada u proizvodnji za domaće tržište, ali i za strano tržište u oblasti proizvodnje i </a:t>
              </a:r>
              <a:r>
                <a:rPr lang="sr-Cyrl-RS" dirty="0" smtClean="0">
                  <a:latin typeface="Comic Sans MS" pitchFamily="66" charset="0"/>
                </a:rPr>
                <a:t>usluga </a:t>
              </a:r>
              <a:endParaRPr lang="en-US" dirty="0">
                <a:latin typeface="Comic Sans MS" pitchFamily="66" charset="0"/>
              </a:endParaRPr>
            </a:p>
            <a:p>
              <a:pPr algn="just"/>
              <a:endParaRPr lang="en-US" dirty="0" smtClean="0">
                <a:solidFill>
                  <a:srgbClr val="820000"/>
                </a:solidFill>
                <a:latin typeface="Comic Sans MS" pitchFamily="66" charset="0"/>
              </a:endParaRPr>
            </a:p>
            <a:p>
              <a:pPr algn="just"/>
              <a:r>
                <a:rPr lang="sr-Cyrl-RS" b="1" dirty="0" smtClean="0">
                  <a:solidFill>
                    <a:srgbClr val="820000"/>
                  </a:solidFill>
                  <a:latin typeface="Comic Sans MS" pitchFamily="66" charset="0"/>
                </a:rPr>
                <a:t>POJAVA </a:t>
              </a:r>
              <a:r>
                <a:rPr lang="sr-Cyrl-RS" b="1" dirty="0">
                  <a:solidFill>
                    <a:srgbClr val="820000"/>
                  </a:solidFill>
                  <a:latin typeface="Comic Sans MS" pitchFamily="66" charset="0"/>
                </a:rPr>
                <a:t>ZLOUPOTREBA:</a:t>
              </a:r>
              <a:r>
                <a:rPr lang="sr-Cyrl-RS" dirty="0">
                  <a:latin typeface="Comic Sans MS" pitchFamily="66" charset="0"/>
                </a:rPr>
                <a:t> ruralne sredine i na polјu sive ekonomije </a:t>
              </a:r>
              <a:endParaRPr lang="en-US" dirty="0">
                <a:latin typeface="Comic Sans MS" pitchFamily="66" charset="0"/>
              </a:endParaRPr>
            </a:p>
            <a:p>
              <a:pPr algn="just"/>
              <a:endParaRPr lang="en-US" dirty="0" smtClean="0">
                <a:solidFill>
                  <a:srgbClr val="820000"/>
                </a:solidFill>
                <a:latin typeface="Comic Sans MS" pitchFamily="66" charset="0"/>
              </a:endParaRPr>
            </a:p>
            <a:p>
              <a:pPr algn="just"/>
              <a:r>
                <a:rPr lang="sr-Cyrl-RS" b="1" dirty="0" smtClean="0">
                  <a:solidFill>
                    <a:srgbClr val="820000"/>
                  </a:solidFill>
                  <a:latin typeface="Comic Sans MS" pitchFamily="66" charset="0"/>
                </a:rPr>
                <a:t>PREPOZNATLJIVOST ZLOUPOTREB</a:t>
              </a:r>
              <a:r>
                <a:rPr lang="sr-Latn-RS" b="1" smtClean="0">
                  <a:solidFill>
                    <a:srgbClr val="820000"/>
                  </a:solidFill>
                  <a:latin typeface="Comic Sans MS" pitchFamily="66" charset="0"/>
                </a:rPr>
                <a:t>A</a:t>
              </a:r>
              <a:r>
                <a:rPr lang="sr-Cyrl-RS" b="1" smtClean="0">
                  <a:solidFill>
                    <a:srgbClr val="820000"/>
                  </a:solidFill>
                  <a:latin typeface="Comic Sans MS" pitchFamily="66" charset="0"/>
                </a:rPr>
                <a:t>:</a:t>
              </a:r>
              <a:r>
                <a:rPr lang="sr-Cyrl-RS" smtClean="0">
                  <a:solidFill>
                    <a:srgbClr val="820000"/>
                  </a:solidFill>
                  <a:latin typeface="Comic Sans MS" pitchFamily="66" charset="0"/>
                </a:rPr>
                <a:t> </a:t>
              </a:r>
              <a:r>
                <a:rPr lang="sr-Cyrl-RS" dirty="0">
                  <a:latin typeface="Comic Sans MS" pitchFamily="66" charset="0"/>
                </a:rPr>
                <a:t>u neadekvatnim i izuzetno loše organizovanim obrazovnim sistemima </a:t>
              </a:r>
              <a:endParaRPr lang="en-US" dirty="0">
                <a:latin typeface="Comic Sans MS" pitchFamily="66" charset="0"/>
              </a:endParaRPr>
            </a:p>
            <a:p>
              <a:pPr algn="just"/>
              <a:r>
                <a:rPr lang="sr-Cyrl-RS" dirty="0">
                  <a:latin typeface="Comic Sans MS" pitchFamily="66" charset="0"/>
                </a:rPr>
                <a:t> </a:t>
              </a:r>
              <a:endParaRPr lang="en-US" dirty="0">
                <a:latin typeface="Comic Sans MS" pitchFamily="66" charset="0"/>
              </a:endParaRPr>
            </a:p>
            <a:p>
              <a:pPr algn="just"/>
              <a:r>
                <a:rPr lang="en-US" b="1" dirty="0" err="1">
                  <a:solidFill>
                    <a:srgbClr val="580000"/>
                  </a:solidFill>
                  <a:latin typeface="Comic Sans MS" pitchFamily="66" charset="0"/>
                </a:rPr>
                <a:t>Svetski</a:t>
              </a:r>
              <a:r>
                <a:rPr lang="en-US" b="1" dirty="0">
                  <a:solidFill>
                    <a:srgbClr val="580000"/>
                  </a:solidFill>
                  <a:latin typeface="Comic Sans MS" pitchFamily="66" charset="0"/>
                </a:rPr>
                <a:t> </a:t>
              </a:r>
              <a:r>
                <a:rPr lang="en-US" b="1" dirty="0" err="1" smtClean="0">
                  <a:solidFill>
                    <a:srgbClr val="580000"/>
                  </a:solidFill>
                  <a:latin typeface="Comic Sans MS" pitchFamily="66" charset="0"/>
                </a:rPr>
                <a:t>dan</a:t>
              </a:r>
              <a:r>
                <a:rPr lang="en-US" b="1" dirty="0" smtClean="0">
                  <a:solidFill>
                    <a:srgbClr val="580000"/>
                  </a:solidFill>
                  <a:latin typeface="Comic Sans MS" pitchFamily="66" charset="0"/>
                </a:rPr>
                <a:t> </a:t>
              </a:r>
              <a:r>
                <a:rPr lang="en-US" b="1" dirty="0" err="1" smtClean="0">
                  <a:solidFill>
                    <a:srgbClr val="580000"/>
                  </a:solidFill>
                  <a:latin typeface="Comic Sans MS" pitchFamily="66" charset="0"/>
                </a:rPr>
                <a:t>protiv</a:t>
              </a:r>
              <a:r>
                <a:rPr lang="en-US" b="1" dirty="0" smtClean="0">
                  <a:solidFill>
                    <a:srgbClr val="580000"/>
                  </a:solidFill>
                  <a:latin typeface="Comic Sans MS" pitchFamily="66" charset="0"/>
                </a:rPr>
                <a:t> </a:t>
              </a:r>
              <a:r>
                <a:rPr lang="en-US" b="1" dirty="0" err="1">
                  <a:solidFill>
                    <a:srgbClr val="580000"/>
                  </a:solidFill>
                  <a:latin typeface="Comic Sans MS" pitchFamily="66" charset="0"/>
                </a:rPr>
                <a:t>z</a:t>
              </a:r>
              <a:r>
                <a:rPr lang="en-US" b="1" dirty="0" err="1" smtClean="0">
                  <a:solidFill>
                    <a:srgbClr val="580000"/>
                  </a:solidFill>
                  <a:latin typeface="Comic Sans MS" pitchFamily="66" charset="0"/>
                </a:rPr>
                <a:t>loupotrebe</a:t>
              </a:r>
              <a:r>
                <a:rPr lang="en-US" b="1" dirty="0" smtClean="0">
                  <a:solidFill>
                    <a:srgbClr val="580000"/>
                  </a:solidFill>
                  <a:latin typeface="Comic Sans MS" pitchFamily="66" charset="0"/>
                </a:rPr>
                <a:t> </a:t>
              </a:r>
              <a:r>
                <a:rPr lang="sr-Latn-RS" b="1" dirty="0" smtClean="0">
                  <a:solidFill>
                    <a:srgbClr val="580000"/>
                  </a:solidFill>
                  <a:latin typeface="Comic Sans MS" pitchFamily="66" charset="0"/>
                </a:rPr>
                <a:t>dečjeg rada</a:t>
              </a:r>
              <a:r>
                <a:rPr lang="en-US" b="1" dirty="0" smtClean="0">
                  <a:solidFill>
                    <a:srgbClr val="580000"/>
                  </a:solidFill>
                  <a:latin typeface="Comic Sans MS" pitchFamily="66" charset="0"/>
                </a:rPr>
                <a:t>, 12. </a:t>
              </a:r>
              <a:r>
                <a:rPr lang="en-US" b="1" dirty="0" err="1" smtClean="0">
                  <a:solidFill>
                    <a:srgbClr val="580000"/>
                  </a:solidFill>
                  <a:latin typeface="Comic Sans MS" pitchFamily="66" charset="0"/>
                </a:rPr>
                <a:t>jun</a:t>
              </a:r>
              <a:r>
                <a:rPr lang="en-US" b="1" dirty="0" smtClean="0">
                  <a:solidFill>
                    <a:srgbClr val="580000"/>
                  </a:solidFill>
                  <a:latin typeface="Comic Sans MS" pitchFamily="66" charset="0"/>
                </a:rPr>
                <a:t> 2016. </a:t>
              </a:r>
              <a:r>
                <a:rPr lang="en-US" b="1" dirty="0" err="1" smtClean="0">
                  <a:solidFill>
                    <a:srgbClr val="580000"/>
                  </a:solidFill>
                  <a:latin typeface="Comic Sans MS" pitchFamily="66" charset="0"/>
                </a:rPr>
                <a:t>godine</a:t>
              </a:r>
              <a:r>
                <a:rPr lang="en-US" dirty="0" smtClean="0">
                  <a:latin typeface="Comic Sans MS" pitchFamily="66" charset="0"/>
                </a:rPr>
                <a:t>, </a:t>
              </a:r>
              <a:r>
                <a:rPr lang="en-US" dirty="0" err="1" smtClean="0">
                  <a:latin typeface="Comic Sans MS" pitchFamily="66" charset="0"/>
                </a:rPr>
                <a:t>jeste</a:t>
              </a:r>
              <a:r>
                <a:rPr lang="en-US" dirty="0" smtClean="0">
                  <a:latin typeface="Comic Sans MS" pitchFamily="66" charset="0"/>
                </a:rPr>
                <a:t> </a:t>
              </a:r>
              <a:r>
                <a:rPr lang="en-US" dirty="0" err="1">
                  <a:latin typeface="Comic Sans MS" pitchFamily="66" charset="0"/>
                </a:rPr>
                <a:t>prilika</a:t>
              </a:r>
              <a:r>
                <a:rPr lang="en-US" dirty="0">
                  <a:latin typeface="Comic Sans MS" pitchFamily="66" charset="0"/>
                </a:rPr>
                <a:t> da </a:t>
              </a:r>
              <a:r>
                <a:rPr lang="sr-Cyrl-RS" dirty="0">
                  <a:latin typeface="Comic Sans MS" pitchFamily="66" charset="0"/>
                </a:rPr>
                <a:t>utičemo na osvešćivanje i doprinesemo tome da se dečiji rad eliminiše iz lanca snabdevanja i zaustavi zloupotreba dečijeg </a:t>
              </a:r>
              <a:r>
                <a:rPr lang="sr-Cyrl-RS" dirty="0" smtClean="0">
                  <a:latin typeface="Comic Sans MS" pitchFamily="66" charset="0"/>
                </a:rPr>
                <a:t>rada</a:t>
              </a:r>
              <a:r>
                <a:rPr lang="sr-Latn-RS" dirty="0" smtClean="0">
                  <a:latin typeface="Comic Sans MS" pitchFamily="66" charset="0"/>
                </a:rPr>
                <a:t>!</a:t>
              </a:r>
              <a:endParaRPr lang="en-US" dirty="0">
                <a:latin typeface="Comic Sans MS" pitchFamily="66" charset="0"/>
              </a:endParaRPr>
            </a:p>
            <a:p>
              <a:pPr algn="ctr"/>
              <a:endParaRPr lang="en-US" dirty="0" smtClean="0">
                <a:latin typeface="Comic Sans MS" pitchFamily="66" charset="0"/>
              </a:endParaRPr>
            </a:p>
            <a:p>
              <a:pPr algn="ctr"/>
              <a:r>
                <a:rPr lang="en-US" sz="2400" b="1" dirty="0" err="1" smtClean="0">
                  <a:solidFill>
                    <a:srgbClr val="3333FF"/>
                  </a:solidFill>
                  <a:latin typeface="Comic Sans MS" pitchFamily="66" charset="0"/>
                </a:rPr>
                <a:t>Pridružite</a:t>
              </a:r>
              <a:r>
                <a:rPr lang="en-US" sz="2400" b="1" dirty="0" smtClean="0">
                  <a:solidFill>
                    <a:srgbClr val="3333FF"/>
                  </a:solidFill>
                  <a:latin typeface="Comic Sans MS" pitchFamily="66" charset="0"/>
                </a:rPr>
                <a:t> </a:t>
              </a:r>
              <a:r>
                <a:rPr lang="en-US" sz="2400" b="1" dirty="0" err="1" smtClean="0">
                  <a:solidFill>
                    <a:srgbClr val="3333FF"/>
                  </a:solidFill>
                  <a:latin typeface="Comic Sans MS" pitchFamily="66" charset="0"/>
                </a:rPr>
                <a:t>nam</a:t>
              </a:r>
              <a:r>
                <a:rPr lang="en-US" sz="2400" b="1" dirty="0" smtClean="0">
                  <a:solidFill>
                    <a:srgbClr val="3333FF"/>
                  </a:solidFill>
                  <a:latin typeface="Comic Sans MS" pitchFamily="66" charset="0"/>
                </a:rPr>
                <a:t> se u </a:t>
              </a:r>
              <a:r>
                <a:rPr lang="en-US" sz="2400" b="1" dirty="0" err="1" smtClean="0">
                  <a:solidFill>
                    <a:srgbClr val="3333FF"/>
                  </a:solidFill>
                  <a:latin typeface="Comic Sans MS" pitchFamily="66" charset="0"/>
                </a:rPr>
                <a:t>pozivu</a:t>
              </a:r>
              <a:r>
                <a:rPr lang="en-US" sz="2400" b="1" dirty="0" smtClean="0">
                  <a:solidFill>
                    <a:srgbClr val="3333FF"/>
                  </a:solidFill>
                  <a:latin typeface="Comic Sans MS" pitchFamily="66" charset="0"/>
                </a:rPr>
                <a:t> </a:t>
              </a:r>
            </a:p>
            <a:p>
              <a:pPr algn="ctr"/>
              <a:r>
                <a:rPr lang="en-US" sz="2400" b="1" dirty="0" smtClean="0">
                  <a:solidFill>
                    <a:srgbClr val="3333FF"/>
                  </a:solidFill>
                  <a:latin typeface="Comic Sans MS" pitchFamily="66" charset="0"/>
                </a:rPr>
                <a:t>da se </a:t>
              </a:r>
              <a:r>
                <a:rPr lang="sr-Cyrl-RS" sz="2400" b="1" dirty="0" smtClean="0">
                  <a:solidFill>
                    <a:srgbClr val="3333FF"/>
                  </a:solidFill>
                  <a:latin typeface="Comic Sans MS" pitchFamily="66" charset="0"/>
                </a:rPr>
                <a:t>prekine dečiji rad u lancima snabdevanja</a:t>
              </a:r>
              <a:r>
                <a:rPr lang="en-US" sz="2400" b="1" dirty="0" smtClean="0">
                  <a:solidFill>
                    <a:srgbClr val="3333FF"/>
                  </a:solidFill>
                  <a:latin typeface="Comic Sans MS" pitchFamily="66" charset="0"/>
                </a:rPr>
                <a:t>!</a:t>
              </a:r>
              <a:endParaRPr lang="en-US" sz="2400" b="1" dirty="0">
                <a:solidFill>
                  <a:srgbClr val="3333FF"/>
                </a:solidFill>
                <a:latin typeface="Comic Sans MS" pitchFamily="66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899592" y="260648"/>
              <a:ext cx="7488832" cy="461665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>
              <a:spAutoFit/>
            </a:bodyPr>
            <a:lstStyle/>
            <a:p>
              <a:pPr algn="ctr" fontAlgn="base"/>
              <a:r>
                <a:rPr lang="sr-Latn-RS" sz="2400" b="1" dirty="0">
                  <a:solidFill>
                    <a:srgbClr val="3333FF"/>
                  </a:solidFill>
                  <a:latin typeface="Comic Sans MS" pitchFamily="66" charset="0"/>
                </a:rPr>
                <a:t>END CHILD LABOUR IN SUPPLY </a:t>
              </a:r>
              <a:r>
                <a:rPr lang="sr-Latn-RS" sz="2400" b="1" dirty="0" smtClean="0">
                  <a:solidFill>
                    <a:srgbClr val="3333FF"/>
                  </a:solidFill>
                  <a:latin typeface="Comic Sans MS" pitchFamily="66" charset="0"/>
                </a:rPr>
                <a:t>CHAINS! </a:t>
              </a:r>
              <a:endParaRPr lang="sr-Latn-RS" sz="2400" b="1" dirty="0">
                <a:solidFill>
                  <a:srgbClr val="3333FF"/>
                </a:solidFill>
                <a:latin typeface="Comic Sans MS" pitchFamily="66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03895" y="5436555"/>
              <a:ext cx="8411827" cy="1049504"/>
              <a:chOff x="303895" y="5436555"/>
              <a:chExt cx="8411827" cy="1049504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03895" y="5661248"/>
                <a:ext cx="8411827" cy="703156"/>
                <a:chOff x="303895" y="5905732"/>
                <a:chExt cx="8411827" cy="703156"/>
              </a:xfrm>
            </p:grpSpPr>
            <p:pic>
              <p:nvPicPr>
                <p:cNvPr id="1026" name="Picture 2" descr="C:\Users\Olgica\Desktop\Deciji rad\slike o radu\okovi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EF90"/>
                    </a:clrFrom>
                    <a:clrTo>
                      <a:srgbClr val="FFEF9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3895" y="5905733"/>
                  <a:ext cx="1047378" cy="70315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" name="Picture 2" descr="C:\Users\Olgica\Desktop\Deciji rad\slike o radu\okovi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EF90"/>
                    </a:clrFrom>
                    <a:clrTo>
                      <a:srgbClr val="FFEF9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68344" y="5905733"/>
                  <a:ext cx="1047378" cy="70315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" name="Picture 2" descr="C:\Users\Olgica\Desktop\Deciji rad\slike o radu\okovi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EF90"/>
                    </a:clrFrom>
                    <a:clrTo>
                      <a:srgbClr val="FFEF9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44208" y="5905732"/>
                  <a:ext cx="1047378" cy="70315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" name="Picture 2" descr="C:\Users\Olgica\Desktop\Deciji rad\slike o radu\okovi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EF90"/>
                    </a:clrFrom>
                    <a:clrTo>
                      <a:srgbClr val="FFEF9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47664" y="5905733"/>
                  <a:ext cx="1047378" cy="70315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7" name="Picture 3" descr="C:\Users\Olgica\Desktop\Deciji rad\slike o radu\1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0312" y="5436555"/>
                <a:ext cx="1865784" cy="10495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/>
            </p:spPr>
          </p:pic>
        </p:grpSp>
      </p:grp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75CB-05AB-4209-B656-D929A3CCBE8D}" type="datetime1">
              <a:rPr lang="en-US" smtClean="0"/>
              <a:t>6/7/2016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6E2D-FDA9-4C3C-B7A4-8A269A300E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5090" y="1467279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800" dirty="0">
                <a:solidFill>
                  <a:srgbClr val="820000"/>
                </a:solidFill>
                <a:latin typeface="Comic Sans MS" pitchFamily="66" charset="0"/>
              </a:rPr>
              <a:t>Prekinimo lanac zloupotrebe </a:t>
            </a:r>
            <a:r>
              <a:rPr lang="sr-Cyrl-RS" sz="2800" dirty="0" smtClean="0">
                <a:solidFill>
                  <a:srgbClr val="820000"/>
                </a:solidFill>
                <a:latin typeface="Comic Sans MS" pitchFamily="66" charset="0"/>
              </a:rPr>
              <a:t>dečjeg </a:t>
            </a:r>
            <a:r>
              <a:rPr lang="sr-Cyrl-RS" sz="2800" dirty="0">
                <a:solidFill>
                  <a:srgbClr val="820000"/>
                </a:solidFill>
                <a:latin typeface="Comic Sans MS" pitchFamily="66" charset="0"/>
              </a:rPr>
              <a:t>rada! </a:t>
            </a:r>
            <a:endParaRPr lang="en-US" sz="2800" dirty="0">
              <a:solidFill>
                <a:srgbClr val="820000"/>
              </a:solidFill>
              <a:latin typeface="Comic Sans MS" pitchFamily="66" charset="0"/>
            </a:endParaRPr>
          </a:p>
          <a:p>
            <a:pPr algn="ctr"/>
            <a:r>
              <a:rPr lang="sr-Cyrl-RS" sz="2800" dirty="0">
                <a:solidFill>
                  <a:srgbClr val="820000"/>
                </a:solidFill>
                <a:latin typeface="Comic Sans MS" pitchFamily="66" charset="0"/>
              </a:rPr>
              <a:t>To je zadatak za sve nas!</a:t>
            </a:r>
            <a:endParaRPr lang="en-US" sz="2800" dirty="0">
              <a:solidFill>
                <a:srgbClr val="82000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5995" y="612749"/>
            <a:ext cx="6480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000" b="1" dirty="0">
                <a:solidFill>
                  <a:srgbClr val="2E1F00"/>
                </a:solidFill>
                <a:latin typeface="Comic Sans MS" pitchFamily="66" charset="0"/>
              </a:rPr>
              <a:t>S</a:t>
            </a:r>
            <a:r>
              <a:rPr lang="en-US" sz="2000" b="1" dirty="0" err="1">
                <a:solidFill>
                  <a:srgbClr val="2E1F00"/>
                </a:solidFill>
                <a:latin typeface="Comic Sans MS" pitchFamily="66" charset="0"/>
              </a:rPr>
              <a:t>IROMAŠTVO</a:t>
            </a:r>
            <a:r>
              <a:rPr lang="en-US" sz="2000" b="1" dirty="0">
                <a:solidFill>
                  <a:srgbClr val="2E1F00"/>
                </a:solidFill>
                <a:latin typeface="Comic Sans MS" pitchFamily="66" charset="0"/>
              </a:rPr>
              <a:t> I </a:t>
            </a:r>
            <a:r>
              <a:rPr lang="en-US" sz="2000" b="1" dirty="0" err="1" smtClean="0">
                <a:solidFill>
                  <a:srgbClr val="2E1F00"/>
                </a:solidFill>
                <a:latin typeface="Comic Sans MS" pitchFamily="66" charset="0"/>
              </a:rPr>
              <a:t>NEOBRAZOVANЈE</a:t>
            </a:r>
            <a:r>
              <a:rPr lang="en-US" sz="2000" b="1" dirty="0" smtClean="0">
                <a:solidFill>
                  <a:srgbClr val="2E1F00"/>
                </a:solidFill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2E1F00"/>
                </a:solidFill>
                <a:latin typeface="Comic Sans MS" pitchFamily="66" charset="0"/>
              </a:rPr>
              <a:t>SU</a:t>
            </a:r>
            <a:endParaRPr lang="en-US" sz="2000" dirty="0">
              <a:solidFill>
                <a:srgbClr val="2E1F00"/>
              </a:solidFill>
              <a:latin typeface="Comic Sans MS" pitchFamily="66" charset="0"/>
            </a:endParaRPr>
          </a:p>
          <a:p>
            <a:pPr algn="ctr"/>
            <a:r>
              <a:rPr lang="en-US" sz="2000" b="1" dirty="0">
                <a:solidFill>
                  <a:srgbClr val="2E1F0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2E1F00"/>
                </a:solidFill>
                <a:latin typeface="Comic Sans MS" pitchFamily="66" charset="0"/>
              </a:rPr>
              <a:t>IDEALN</a:t>
            </a:r>
            <a:r>
              <a:rPr lang="sr-Cyrl-RS" sz="2000" b="1" dirty="0" smtClean="0">
                <a:solidFill>
                  <a:srgbClr val="2E1F00"/>
                </a:solidFill>
                <a:latin typeface="Comic Sans MS" pitchFamily="66" charset="0"/>
              </a:rPr>
              <a:t>А</a:t>
            </a:r>
            <a:r>
              <a:rPr lang="en-US" sz="2000" b="1" dirty="0" smtClean="0">
                <a:solidFill>
                  <a:srgbClr val="2E1F0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2E1F00"/>
                </a:solidFill>
                <a:latin typeface="Comic Sans MS" pitchFamily="66" charset="0"/>
              </a:rPr>
              <a:t>PODLOGA</a:t>
            </a:r>
            <a:r>
              <a:rPr lang="en-US" sz="2000" b="1" dirty="0">
                <a:solidFill>
                  <a:srgbClr val="2E1F0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2E1F00"/>
                </a:solidFill>
                <a:latin typeface="Comic Sans MS" pitchFamily="66" charset="0"/>
              </a:rPr>
              <a:t>ZA</a:t>
            </a:r>
            <a:r>
              <a:rPr lang="en-US" sz="2000" b="1" dirty="0">
                <a:solidFill>
                  <a:srgbClr val="2E1F0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2E1F00"/>
                </a:solidFill>
                <a:latin typeface="Comic Sans MS" pitchFamily="66" charset="0"/>
              </a:rPr>
              <a:t>ZLOUPOTREBU</a:t>
            </a:r>
            <a:r>
              <a:rPr lang="en-US" sz="2000" b="1" dirty="0">
                <a:solidFill>
                  <a:srgbClr val="2E1F0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2E1F00"/>
                </a:solidFill>
                <a:latin typeface="Comic Sans MS" pitchFamily="66" charset="0"/>
              </a:rPr>
              <a:t>DECE</a:t>
            </a:r>
            <a:endParaRPr lang="en-US" sz="2000" dirty="0">
              <a:solidFill>
                <a:srgbClr val="2E1F00"/>
              </a:solidFill>
              <a:latin typeface="Comic Sans MS" pitchFamily="66" charset="0"/>
            </a:endParaRPr>
          </a:p>
          <a:p>
            <a:pPr algn="ctr"/>
            <a:endParaRPr lang="en-US" sz="2000" dirty="0">
              <a:solidFill>
                <a:srgbClr val="462F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5715" y="5085184"/>
            <a:ext cx="49685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>
                <a:solidFill>
                  <a:srgbClr val="2E1F00"/>
                </a:solidFill>
                <a:latin typeface="Comic Sans MS" pitchFamily="66" charset="0"/>
              </a:rPr>
              <a:t>OBEZBEDIMO POSAO ODRASLIMA!</a:t>
            </a:r>
            <a:endParaRPr lang="en-US" sz="2000" dirty="0">
              <a:solidFill>
                <a:srgbClr val="2E1F00"/>
              </a:solidFill>
              <a:latin typeface="Comic Sans MS" pitchFamily="66" charset="0"/>
            </a:endParaRPr>
          </a:p>
          <a:p>
            <a:pPr algn="ctr"/>
            <a:r>
              <a:rPr lang="sr-Cyrl-RS" sz="2000" b="1" dirty="0">
                <a:solidFill>
                  <a:srgbClr val="2E1F00"/>
                </a:solidFill>
                <a:latin typeface="Comic Sans MS" pitchFamily="66" charset="0"/>
              </a:rPr>
              <a:t>VRATIMO DECU U ŠKOLE!</a:t>
            </a:r>
            <a:endParaRPr lang="en-US" sz="2000" dirty="0">
              <a:solidFill>
                <a:srgbClr val="2E1F00"/>
              </a:solidFill>
              <a:latin typeface="Comic Sans MS" pitchFamily="66" charset="0"/>
            </a:endParaRPr>
          </a:p>
          <a:p>
            <a:pPr algn="ctr"/>
            <a:r>
              <a:rPr lang="sr-Cyrl-RS" sz="2000" dirty="0">
                <a:solidFill>
                  <a:srgbClr val="2E1F00"/>
                </a:solidFill>
                <a:latin typeface="Comic Sans MS" pitchFamily="66" charset="0"/>
              </a:rPr>
              <a:t> </a:t>
            </a:r>
            <a:endParaRPr lang="en-US" sz="2000" dirty="0">
              <a:solidFill>
                <a:srgbClr val="2E1F00"/>
              </a:solidFill>
              <a:latin typeface="Comic Sans MS" pitchFamily="66" charset="0"/>
            </a:endParaRPr>
          </a:p>
          <a:p>
            <a:endParaRPr lang="en-US" b="1" dirty="0">
              <a:latin typeface="Comic Sans MS" pitchFamily="66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144" y="2817145"/>
            <a:ext cx="2255967" cy="169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https://als011.files.wordpress.com/2010/08/okovi-2.jpg?w=25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B485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90" y="2839683"/>
            <a:ext cx="238125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https://als011.files.wordpress.com/2010/08/okovi-2.jpg?w=25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B485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642" y="2842649"/>
            <a:ext cx="238125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1196-C033-42F8-9694-6A9A0BBFFBAA}" type="datetime1">
              <a:rPr lang="en-US" smtClean="0"/>
              <a:t>6/7/2016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6E2D-FDA9-4C3C-B7A4-8A269A300E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8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lgica\Desktop\okov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EF90"/>
              </a:clrFrom>
              <a:clrTo>
                <a:srgbClr val="FFEF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462" y="2798419"/>
            <a:ext cx="1625968" cy="1091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3568" y="808972"/>
            <a:ext cx="3816424" cy="52629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2E1F00"/>
                </a:solidFill>
                <a:latin typeface="Comic Sans MS" pitchFamily="66" charset="0"/>
              </a:rPr>
              <a:t>Kada</a:t>
            </a:r>
            <a:r>
              <a:rPr lang="en-US" sz="2400" dirty="0">
                <a:solidFill>
                  <a:srgbClr val="2E1F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2E1F00"/>
                </a:solidFill>
                <a:latin typeface="Comic Sans MS" pitchFamily="66" charset="0"/>
              </a:rPr>
              <a:t>dete</a:t>
            </a:r>
            <a:r>
              <a:rPr lang="en-US" sz="2400" dirty="0">
                <a:solidFill>
                  <a:srgbClr val="2E1F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2E1F00"/>
                </a:solidFill>
                <a:latin typeface="Comic Sans MS" pitchFamily="66" charset="0"/>
              </a:rPr>
              <a:t>radi</a:t>
            </a:r>
            <a:r>
              <a:rPr lang="en-US" sz="2400" dirty="0">
                <a:solidFill>
                  <a:srgbClr val="2E1F00"/>
                </a:solidFill>
                <a:latin typeface="Comic Sans MS" pitchFamily="66" charset="0"/>
              </a:rPr>
              <a:t> pod </a:t>
            </a:r>
            <a:r>
              <a:rPr lang="en-US" sz="2400" dirty="0" err="1">
                <a:solidFill>
                  <a:srgbClr val="2E1F00"/>
                </a:solidFill>
                <a:latin typeface="Comic Sans MS" pitchFamily="66" charset="0"/>
              </a:rPr>
              <a:t>izuzetno</a:t>
            </a:r>
            <a:r>
              <a:rPr lang="en-US" sz="2400" dirty="0">
                <a:solidFill>
                  <a:srgbClr val="2E1F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2E1F00"/>
                </a:solidFill>
                <a:latin typeface="Comic Sans MS" pitchFamily="66" charset="0"/>
              </a:rPr>
              <a:t>teškim</a:t>
            </a:r>
            <a:r>
              <a:rPr lang="en-US" sz="2400" dirty="0">
                <a:solidFill>
                  <a:srgbClr val="2E1F00"/>
                </a:solidFill>
                <a:latin typeface="Comic Sans MS" pitchFamily="66" charset="0"/>
              </a:rPr>
              <a:t> i </a:t>
            </a:r>
            <a:r>
              <a:rPr lang="en-US" sz="2400" dirty="0" err="1">
                <a:solidFill>
                  <a:srgbClr val="2E1F00"/>
                </a:solidFill>
                <a:latin typeface="Comic Sans MS" pitchFamily="66" charset="0"/>
              </a:rPr>
              <a:t>nehumanim</a:t>
            </a:r>
            <a:r>
              <a:rPr lang="en-US" sz="2400" dirty="0">
                <a:solidFill>
                  <a:srgbClr val="2E1F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2E1F00"/>
                </a:solidFill>
                <a:latin typeface="Comic Sans MS" pitchFamily="66" charset="0"/>
              </a:rPr>
              <a:t>uslovima</a:t>
            </a:r>
            <a:r>
              <a:rPr lang="en-US" sz="2400" dirty="0">
                <a:solidFill>
                  <a:srgbClr val="2E1F00"/>
                </a:solidFill>
                <a:latin typeface="Comic Sans MS" pitchFamily="66" charset="0"/>
              </a:rPr>
              <a:t>, </a:t>
            </a:r>
            <a:r>
              <a:rPr lang="en-US" sz="2400" dirty="0" err="1">
                <a:solidFill>
                  <a:srgbClr val="2E1F00"/>
                </a:solidFill>
                <a:latin typeface="Comic Sans MS" pitchFamily="66" charset="0"/>
              </a:rPr>
              <a:t>kada</a:t>
            </a:r>
            <a:r>
              <a:rPr lang="en-US" sz="2400" dirty="0">
                <a:solidFill>
                  <a:srgbClr val="2E1F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2E1F00"/>
                </a:solidFill>
                <a:latin typeface="Comic Sans MS" pitchFamily="66" charset="0"/>
              </a:rPr>
              <a:t>su</a:t>
            </a:r>
            <a:r>
              <a:rPr lang="en-US" sz="2400" dirty="0">
                <a:solidFill>
                  <a:srgbClr val="2E1F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2E1F00"/>
                </a:solidFill>
                <a:latin typeface="Comic Sans MS" pitchFamily="66" charset="0"/>
              </a:rPr>
              <a:t>naknade</a:t>
            </a:r>
            <a:r>
              <a:rPr lang="en-US" sz="2400" dirty="0">
                <a:solidFill>
                  <a:srgbClr val="2E1F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2E1F00"/>
                </a:solidFill>
                <a:latin typeface="Comic Sans MS" pitchFamily="66" charset="0"/>
              </a:rPr>
              <a:t>za</a:t>
            </a:r>
            <a:r>
              <a:rPr lang="en-US" sz="2400" dirty="0">
                <a:solidFill>
                  <a:srgbClr val="2E1F00"/>
                </a:solidFill>
                <a:latin typeface="Comic Sans MS" pitchFamily="66" charset="0"/>
              </a:rPr>
              <a:t> rad male </a:t>
            </a:r>
            <a:r>
              <a:rPr lang="en-US" sz="2400" dirty="0" err="1">
                <a:solidFill>
                  <a:srgbClr val="2E1F00"/>
                </a:solidFill>
                <a:latin typeface="Comic Sans MS" pitchFamily="66" charset="0"/>
              </a:rPr>
              <a:t>ili</a:t>
            </a:r>
            <a:r>
              <a:rPr lang="en-US" sz="2400" dirty="0">
                <a:solidFill>
                  <a:srgbClr val="2E1F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2E1F00"/>
                </a:solidFill>
                <a:latin typeface="Comic Sans MS" pitchFamily="66" charset="0"/>
              </a:rPr>
              <a:t>ih</a:t>
            </a:r>
            <a:r>
              <a:rPr lang="en-US" sz="2400" dirty="0">
                <a:solidFill>
                  <a:srgbClr val="2E1F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2E1F00"/>
                </a:solidFill>
                <a:latin typeface="Comic Sans MS" pitchFamily="66" charset="0"/>
              </a:rPr>
              <a:t>uopšte</a:t>
            </a:r>
            <a:r>
              <a:rPr lang="en-US" sz="2400" dirty="0">
                <a:solidFill>
                  <a:srgbClr val="2E1F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2E1F00"/>
                </a:solidFill>
                <a:latin typeface="Comic Sans MS" pitchFamily="66" charset="0"/>
              </a:rPr>
              <a:t>nema</a:t>
            </a:r>
            <a:r>
              <a:rPr lang="en-US" sz="2400" dirty="0">
                <a:solidFill>
                  <a:srgbClr val="2E1F00"/>
                </a:solidFill>
                <a:latin typeface="Comic Sans MS" pitchFamily="66" charset="0"/>
              </a:rPr>
              <a:t>, </a:t>
            </a:r>
            <a:r>
              <a:rPr lang="en-US" sz="2400" dirty="0" err="1">
                <a:solidFill>
                  <a:srgbClr val="2E1F00"/>
                </a:solidFill>
                <a:latin typeface="Comic Sans MS" pitchFamily="66" charset="0"/>
              </a:rPr>
              <a:t>kada</a:t>
            </a:r>
            <a:r>
              <a:rPr lang="en-US" sz="2400" dirty="0">
                <a:solidFill>
                  <a:srgbClr val="2E1F00"/>
                </a:solidFill>
                <a:latin typeface="Comic Sans MS" pitchFamily="66" charset="0"/>
              </a:rPr>
              <a:t> se rad </a:t>
            </a:r>
            <a:r>
              <a:rPr lang="en-US" sz="2400" dirty="0" err="1">
                <a:solidFill>
                  <a:srgbClr val="2E1F00"/>
                </a:solidFill>
                <a:latin typeface="Comic Sans MS" pitchFamily="66" charset="0"/>
              </a:rPr>
              <a:t>odvija</a:t>
            </a:r>
            <a:r>
              <a:rPr lang="en-US" sz="2400" dirty="0">
                <a:solidFill>
                  <a:srgbClr val="2E1F00"/>
                </a:solidFill>
                <a:latin typeface="Comic Sans MS" pitchFamily="66" charset="0"/>
              </a:rPr>
              <a:t> </a:t>
            </a:r>
            <a:endParaRPr lang="sr-Latn-RS" sz="2400" dirty="0" smtClean="0">
              <a:solidFill>
                <a:srgbClr val="2E1F00"/>
              </a:solidFill>
              <a:latin typeface="Comic Sans MS" pitchFamily="66" charset="0"/>
            </a:endParaRPr>
          </a:p>
          <a:p>
            <a:pPr algn="ctr"/>
            <a:r>
              <a:rPr lang="en-US" sz="2400" dirty="0" err="1" smtClean="0">
                <a:solidFill>
                  <a:srgbClr val="2E1F00"/>
                </a:solidFill>
                <a:latin typeface="Comic Sans MS" pitchFamily="66" charset="0"/>
              </a:rPr>
              <a:t>opšte</a:t>
            </a:r>
            <a:r>
              <a:rPr lang="en-US" sz="2400" dirty="0" smtClean="0">
                <a:solidFill>
                  <a:srgbClr val="2E1F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2E1F00"/>
                </a:solidFill>
                <a:latin typeface="Comic Sans MS" pitchFamily="66" charset="0"/>
              </a:rPr>
              <a:t>rečeno</a:t>
            </a:r>
            <a:endParaRPr lang="sr-Latn-RS" sz="2400" dirty="0" smtClean="0">
              <a:solidFill>
                <a:srgbClr val="2E1F00"/>
              </a:solidFill>
              <a:latin typeface="Comic Sans MS" pitchFamily="66" charset="0"/>
            </a:endParaRPr>
          </a:p>
          <a:p>
            <a:pPr algn="ctr"/>
            <a:r>
              <a:rPr lang="en-US" sz="2400" dirty="0" smtClean="0">
                <a:solidFill>
                  <a:srgbClr val="2E1F00"/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rgbClr val="2E1F00"/>
                </a:solidFill>
                <a:latin typeface="Comic Sans MS" pitchFamily="66" charset="0"/>
              </a:rPr>
              <a:t>u </a:t>
            </a:r>
            <a:r>
              <a:rPr lang="en-US" sz="2400" dirty="0" err="1">
                <a:solidFill>
                  <a:srgbClr val="2E1F00"/>
                </a:solidFill>
                <a:latin typeface="Comic Sans MS" pitchFamily="66" charset="0"/>
              </a:rPr>
              <a:t>nezdravim</a:t>
            </a:r>
            <a:r>
              <a:rPr lang="en-US" sz="2400" dirty="0">
                <a:solidFill>
                  <a:srgbClr val="2E1F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2E1F00"/>
                </a:solidFill>
                <a:latin typeface="Comic Sans MS" pitchFamily="66" charset="0"/>
              </a:rPr>
              <a:t>uslovima</a:t>
            </a:r>
            <a:r>
              <a:rPr lang="en-US" sz="2400" dirty="0">
                <a:solidFill>
                  <a:srgbClr val="2E1F00"/>
                </a:solidFill>
                <a:latin typeface="Comic Sans MS" pitchFamily="66" charset="0"/>
              </a:rPr>
              <a:t> </a:t>
            </a:r>
            <a:endParaRPr lang="sr-Latn-RS" sz="2400" dirty="0" smtClean="0">
              <a:solidFill>
                <a:srgbClr val="2E1F00"/>
              </a:solidFill>
              <a:latin typeface="Comic Sans MS" pitchFamily="66" charset="0"/>
            </a:endParaRPr>
          </a:p>
          <a:p>
            <a:pPr algn="ctr"/>
            <a:r>
              <a:rPr lang="en-US" sz="2400" dirty="0" smtClean="0">
                <a:solidFill>
                  <a:srgbClr val="2E1F00"/>
                </a:solidFill>
                <a:latin typeface="Comic Sans MS" pitchFamily="66" charset="0"/>
              </a:rPr>
              <a:t>(</a:t>
            </a:r>
            <a:r>
              <a:rPr lang="en-US" sz="2400" dirty="0" err="1">
                <a:solidFill>
                  <a:srgbClr val="2E1F00"/>
                </a:solidFill>
                <a:latin typeface="Comic Sans MS" pitchFamily="66" charset="0"/>
              </a:rPr>
              <a:t>na</a:t>
            </a:r>
            <a:r>
              <a:rPr lang="en-US" sz="2400" dirty="0">
                <a:solidFill>
                  <a:srgbClr val="2E1F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2E1F00"/>
                </a:solidFill>
                <a:latin typeface="Comic Sans MS" pitchFamily="66" charset="0"/>
              </a:rPr>
              <a:t>opasnim</a:t>
            </a:r>
            <a:r>
              <a:rPr lang="en-US" sz="2400" dirty="0">
                <a:solidFill>
                  <a:srgbClr val="2E1F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2E1F00"/>
                </a:solidFill>
                <a:latin typeface="Comic Sans MS" pitchFamily="66" charset="0"/>
              </a:rPr>
              <a:t>mašinama</a:t>
            </a:r>
            <a:r>
              <a:rPr lang="en-US" sz="2400" dirty="0">
                <a:solidFill>
                  <a:srgbClr val="2E1F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2E1F00"/>
                </a:solidFill>
                <a:latin typeface="Comic Sans MS" pitchFamily="66" charset="0"/>
              </a:rPr>
              <a:t>ili</a:t>
            </a:r>
            <a:r>
              <a:rPr lang="en-US" sz="2400" dirty="0">
                <a:solidFill>
                  <a:srgbClr val="2E1F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2E1F00"/>
                </a:solidFill>
                <a:latin typeface="Comic Sans MS" pitchFamily="66" charset="0"/>
              </a:rPr>
              <a:t>sa</a:t>
            </a:r>
            <a:r>
              <a:rPr lang="en-US" sz="2400" dirty="0">
                <a:solidFill>
                  <a:srgbClr val="2E1F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2E1F00"/>
                </a:solidFill>
                <a:latin typeface="Comic Sans MS" pitchFamily="66" charset="0"/>
              </a:rPr>
              <a:t>hemikalijama</a:t>
            </a:r>
            <a:r>
              <a:rPr lang="en-US" sz="2400" dirty="0">
                <a:solidFill>
                  <a:srgbClr val="2E1F00"/>
                </a:solidFill>
                <a:latin typeface="Comic Sans MS" pitchFamily="66" charset="0"/>
              </a:rPr>
              <a:t>), </a:t>
            </a:r>
            <a:endParaRPr lang="sr-Latn-RS" sz="2400" dirty="0" smtClean="0">
              <a:solidFill>
                <a:srgbClr val="2E1F00"/>
              </a:solidFill>
              <a:latin typeface="Comic Sans MS" pitchFamily="66" charset="0"/>
            </a:endParaRPr>
          </a:p>
          <a:p>
            <a:pPr algn="ctr"/>
            <a:r>
              <a:rPr lang="en-US" sz="2400" dirty="0" err="1" smtClean="0">
                <a:solidFill>
                  <a:srgbClr val="2E1F00"/>
                </a:solidFill>
                <a:latin typeface="Comic Sans MS" pitchFamily="66" charset="0"/>
              </a:rPr>
              <a:t>onda</a:t>
            </a:r>
            <a:r>
              <a:rPr lang="en-US" sz="2400" dirty="0" smtClean="0">
                <a:solidFill>
                  <a:srgbClr val="2E1F00"/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rgbClr val="2E1F00"/>
                </a:solidFill>
                <a:latin typeface="Comic Sans MS" pitchFamily="66" charset="0"/>
              </a:rPr>
              <a:t>se </a:t>
            </a:r>
            <a:r>
              <a:rPr lang="en-US" sz="2400" dirty="0" err="1">
                <a:solidFill>
                  <a:srgbClr val="2E1F00"/>
                </a:solidFill>
                <a:latin typeface="Comic Sans MS" pitchFamily="66" charset="0"/>
              </a:rPr>
              <a:t>smatra</a:t>
            </a:r>
            <a:r>
              <a:rPr lang="en-US" sz="2400" dirty="0">
                <a:solidFill>
                  <a:srgbClr val="2E1F00"/>
                </a:solidFill>
                <a:latin typeface="Comic Sans MS" pitchFamily="66" charset="0"/>
              </a:rPr>
              <a:t> </a:t>
            </a:r>
            <a:endParaRPr lang="sr-Latn-RS" sz="2400" dirty="0" smtClean="0">
              <a:solidFill>
                <a:srgbClr val="2E1F00"/>
              </a:solidFill>
              <a:latin typeface="Comic Sans MS" pitchFamily="66" charset="0"/>
            </a:endParaRPr>
          </a:p>
          <a:p>
            <a:pPr algn="ctr"/>
            <a:r>
              <a:rPr lang="en-US" sz="2400" dirty="0" smtClean="0">
                <a:solidFill>
                  <a:srgbClr val="2E1F00"/>
                </a:solidFill>
                <a:latin typeface="Comic Sans MS" pitchFamily="66" charset="0"/>
              </a:rPr>
              <a:t>da </a:t>
            </a:r>
            <a:endParaRPr lang="sr-Latn-RS" sz="2400" dirty="0" smtClean="0">
              <a:solidFill>
                <a:srgbClr val="2E1F00"/>
              </a:solidFill>
              <a:latin typeface="Comic Sans MS" pitchFamily="66" charset="0"/>
            </a:endParaRPr>
          </a:p>
          <a:p>
            <a:pPr algn="ctr"/>
            <a:r>
              <a:rPr lang="en-US" sz="2400" dirty="0" err="1" smtClean="0">
                <a:solidFill>
                  <a:srgbClr val="2E1F00"/>
                </a:solidFill>
                <a:latin typeface="Comic Sans MS" pitchFamily="66" charset="0"/>
              </a:rPr>
              <a:t>postoji</a:t>
            </a:r>
            <a:r>
              <a:rPr lang="en-US" sz="2400" dirty="0" smtClean="0">
                <a:solidFill>
                  <a:srgbClr val="2E1F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2E1F00"/>
                </a:solidFill>
                <a:latin typeface="Comic Sans MS" pitchFamily="66" charset="0"/>
              </a:rPr>
              <a:t>iskorišćavanje</a:t>
            </a:r>
            <a:r>
              <a:rPr lang="en-US" sz="2400" dirty="0">
                <a:solidFill>
                  <a:srgbClr val="2E1F00"/>
                </a:solidFill>
                <a:latin typeface="Comic Sans MS" pitchFamily="66" charset="0"/>
              </a:rPr>
              <a:t> </a:t>
            </a:r>
            <a:endParaRPr lang="sr-Latn-RS" sz="2400" dirty="0" smtClean="0">
              <a:solidFill>
                <a:srgbClr val="2E1F00"/>
              </a:solidFill>
              <a:latin typeface="Comic Sans MS" pitchFamily="66" charset="0"/>
            </a:endParaRPr>
          </a:p>
          <a:p>
            <a:pPr algn="ctr"/>
            <a:r>
              <a:rPr lang="en-US" sz="2400" dirty="0" err="1" smtClean="0">
                <a:solidFill>
                  <a:srgbClr val="2E1F00"/>
                </a:solidFill>
                <a:latin typeface="Comic Sans MS" pitchFamily="66" charset="0"/>
              </a:rPr>
              <a:t>dečijeg</a:t>
            </a:r>
            <a:r>
              <a:rPr lang="en-US" sz="2400" dirty="0" smtClean="0">
                <a:solidFill>
                  <a:srgbClr val="2E1F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2E1F00"/>
                </a:solidFill>
                <a:latin typeface="Comic Sans MS" pitchFamily="66" charset="0"/>
              </a:rPr>
              <a:t>rada</a:t>
            </a:r>
            <a:r>
              <a:rPr lang="en-US" sz="2400" dirty="0">
                <a:solidFill>
                  <a:srgbClr val="2E1F00"/>
                </a:solidFill>
                <a:latin typeface="Comic Sans MS" pitchFamily="66" charset="0"/>
              </a:rPr>
              <a:t>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292077" y="4061048"/>
            <a:ext cx="2938769" cy="1656184"/>
            <a:chOff x="5004048" y="2924944"/>
            <a:chExt cx="3226802" cy="1821582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2924944"/>
              <a:ext cx="3226802" cy="18215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770" y="2924944"/>
              <a:ext cx="1126677" cy="10801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9" name="Picture 7" descr="http://static.mondo.rs/Picture/329795/jpeg/dec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08972"/>
            <a:ext cx="2854345" cy="160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9A328-5D6F-48A5-8B6A-C04DF1D9794F}" type="datetime1">
              <a:rPr lang="en-US" smtClean="0"/>
              <a:t>6/7/2016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6E2D-FDA9-4C3C-B7A4-8A269A300E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9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980728"/>
            <a:ext cx="7128792" cy="497604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2E1F00"/>
                </a:solidFill>
                <a:latin typeface="Comic Sans MS" pitchFamily="66" charset="0"/>
              </a:rPr>
              <a:t>Nije</a:t>
            </a:r>
            <a:r>
              <a:rPr lang="en-US" sz="2800" dirty="0">
                <a:solidFill>
                  <a:srgbClr val="2E1F00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2E1F00"/>
                </a:solidFill>
                <a:latin typeface="Comic Sans MS" pitchFamily="66" charset="0"/>
              </a:rPr>
              <a:t>svako</a:t>
            </a:r>
            <a:r>
              <a:rPr lang="en-US" sz="2800" dirty="0">
                <a:solidFill>
                  <a:srgbClr val="2E1F00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2E1F00"/>
                </a:solidFill>
                <a:latin typeface="Comic Sans MS" pitchFamily="66" charset="0"/>
              </a:rPr>
              <a:t>dete</a:t>
            </a:r>
            <a:r>
              <a:rPr lang="en-US" sz="2800" dirty="0">
                <a:solidFill>
                  <a:srgbClr val="2E1F00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2E1F00"/>
                </a:solidFill>
                <a:latin typeface="Comic Sans MS" pitchFamily="66" charset="0"/>
              </a:rPr>
              <a:t>koje</a:t>
            </a:r>
            <a:r>
              <a:rPr lang="en-US" sz="2800" dirty="0">
                <a:solidFill>
                  <a:srgbClr val="2E1F00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2E1F00"/>
                </a:solidFill>
                <a:latin typeface="Comic Sans MS" pitchFamily="66" charset="0"/>
              </a:rPr>
              <a:t>radi</a:t>
            </a:r>
            <a:r>
              <a:rPr lang="en-US" sz="2800" dirty="0">
                <a:solidFill>
                  <a:srgbClr val="2E1F00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2E1F00"/>
                </a:solidFill>
                <a:latin typeface="Comic Sans MS" pitchFamily="66" charset="0"/>
              </a:rPr>
              <a:t>podjednako</a:t>
            </a:r>
            <a:r>
              <a:rPr lang="en-US" sz="2800" dirty="0">
                <a:solidFill>
                  <a:srgbClr val="2E1F00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2E1F00"/>
                </a:solidFill>
                <a:latin typeface="Comic Sans MS" pitchFamily="66" charset="0"/>
              </a:rPr>
              <a:t>žrtva</a:t>
            </a:r>
            <a:r>
              <a:rPr lang="en-US" sz="2800" dirty="0">
                <a:solidFill>
                  <a:srgbClr val="2E1F00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2E1F00"/>
                </a:solidFill>
                <a:latin typeface="Comic Sans MS" pitchFamily="66" charset="0"/>
              </a:rPr>
              <a:t>iskorišćavanja</a:t>
            </a:r>
            <a:r>
              <a:rPr lang="en-US" sz="2800" dirty="0">
                <a:solidFill>
                  <a:srgbClr val="2E1F00"/>
                </a:solidFill>
                <a:latin typeface="Comic Sans MS" pitchFamily="66" charset="0"/>
              </a:rPr>
              <a:t> u </a:t>
            </a:r>
            <a:r>
              <a:rPr lang="en-US" sz="2800" dirty="0" err="1" smtClean="0">
                <a:solidFill>
                  <a:srgbClr val="2E1F00"/>
                </a:solidFill>
                <a:latin typeface="Comic Sans MS" pitchFamily="66" charset="0"/>
              </a:rPr>
              <a:t>radu</a:t>
            </a:r>
            <a:r>
              <a:rPr lang="en-US" sz="2800" dirty="0" smtClean="0">
                <a:solidFill>
                  <a:srgbClr val="2E1F00"/>
                </a:solidFill>
                <a:latin typeface="Comic Sans MS" pitchFamily="66" charset="0"/>
              </a:rPr>
              <a:t>.</a:t>
            </a:r>
            <a:endParaRPr lang="sr-Latn-RS" sz="2800" dirty="0" smtClean="0">
              <a:solidFill>
                <a:srgbClr val="2E1F00"/>
              </a:solidFill>
              <a:latin typeface="Comic Sans MS" pitchFamily="66" charset="0"/>
            </a:endParaRPr>
          </a:p>
          <a:p>
            <a:pPr algn="just"/>
            <a:r>
              <a:rPr lang="en-US" sz="2800" dirty="0" err="1" smtClean="0">
                <a:solidFill>
                  <a:srgbClr val="2E1F00"/>
                </a:solidFill>
                <a:latin typeface="Comic Sans MS" pitchFamily="66" charset="0"/>
              </a:rPr>
              <a:t>Priroda</a:t>
            </a:r>
            <a:r>
              <a:rPr lang="en-US" sz="2800" dirty="0" smtClean="0">
                <a:solidFill>
                  <a:srgbClr val="2E1F00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2E1F00"/>
                </a:solidFill>
                <a:latin typeface="Comic Sans MS" pitchFamily="66" charset="0"/>
              </a:rPr>
              <a:t>ovog</a:t>
            </a:r>
            <a:r>
              <a:rPr lang="en-US" sz="2800" dirty="0">
                <a:solidFill>
                  <a:srgbClr val="2E1F00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2E1F00"/>
                </a:solidFill>
                <a:latin typeface="Comic Sans MS" pitchFamily="66" charset="0"/>
              </a:rPr>
              <a:t>fenomena</a:t>
            </a:r>
            <a:r>
              <a:rPr lang="en-US" sz="2800" dirty="0">
                <a:solidFill>
                  <a:srgbClr val="2E1F00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2E1F00"/>
                </a:solidFill>
                <a:latin typeface="Comic Sans MS" pitchFamily="66" charset="0"/>
              </a:rPr>
              <a:t>zavisi</a:t>
            </a:r>
            <a:r>
              <a:rPr lang="en-US" sz="2800" dirty="0">
                <a:solidFill>
                  <a:srgbClr val="2E1F00"/>
                </a:solidFill>
                <a:latin typeface="Comic Sans MS" pitchFamily="66" charset="0"/>
              </a:rPr>
              <a:t> od </a:t>
            </a:r>
            <a:r>
              <a:rPr lang="en-US" sz="2800" b="1" dirty="0" err="1">
                <a:solidFill>
                  <a:srgbClr val="820000"/>
                </a:solidFill>
                <a:latin typeface="Comic Sans MS" pitchFamily="66" charset="0"/>
              </a:rPr>
              <a:t>nekoliko</a:t>
            </a:r>
            <a:r>
              <a:rPr lang="en-US" sz="2800" b="1" dirty="0">
                <a:solidFill>
                  <a:srgbClr val="820000"/>
                </a:solidFill>
                <a:latin typeface="Comic Sans MS" pitchFamily="66" charset="0"/>
              </a:rPr>
              <a:t> </a:t>
            </a:r>
            <a:r>
              <a:rPr lang="en-US" sz="2800" b="1" dirty="0" err="1">
                <a:solidFill>
                  <a:srgbClr val="820000"/>
                </a:solidFill>
                <a:latin typeface="Comic Sans MS" pitchFamily="66" charset="0"/>
              </a:rPr>
              <a:t>faktora</a:t>
            </a:r>
            <a:r>
              <a:rPr lang="en-US" sz="2800" dirty="0">
                <a:solidFill>
                  <a:srgbClr val="2E1F00"/>
                </a:solidFill>
                <a:latin typeface="Comic Sans MS" pitchFamily="66" charset="0"/>
              </a:rPr>
              <a:t>, </a:t>
            </a:r>
            <a:r>
              <a:rPr lang="en-US" sz="2800" dirty="0" err="1">
                <a:solidFill>
                  <a:srgbClr val="2E1F00"/>
                </a:solidFill>
                <a:latin typeface="Comic Sans MS" pitchFamily="66" charset="0"/>
              </a:rPr>
              <a:t>među</a:t>
            </a:r>
            <a:r>
              <a:rPr lang="en-US" sz="2800" dirty="0">
                <a:solidFill>
                  <a:srgbClr val="2E1F00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2E1F00"/>
                </a:solidFill>
                <a:latin typeface="Comic Sans MS" pitchFamily="66" charset="0"/>
              </a:rPr>
              <a:t>kojima</a:t>
            </a:r>
            <a:r>
              <a:rPr lang="en-US" sz="2800" dirty="0">
                <a:solidFill>
                  <a:srgbClr val="2E1F00"/>
                </a:solidFill>
                <a:latin typeface="Comic Sans MS" pitchFamily="66" charset="0"/>
              </a:rPr>
              <a:t> </a:t>
            </a:r>
            <a:r>
              <a:rPr lang="sr-Latn-RS" sz="2800" dirty="0" smtClean="0">
                <a:solidFill>
                  <a:srgbClr val="2E1F00"/>
                </a:solidFill>
                <a:latin typeface="Comic Sans MS" pitchFamily="66" charset="0"/>
              </a:rPr>
              <a:t>su: </a:t>
            </a:r>
            <a:endParaRPr lang="en-US" sz="2800" dirty="0">
              <a:solidFill>
                <a:srgbClr val="2E1F00"/>
              </a:solidFill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sr-Cyrl-RS" sz="2800" b="1" dirty="0">
                <a:solidFill>
                  <a:srgbClr val="820000"/>
                </a:solidFill>
                <a:latin typeface="Comic Sans MS" pitchFamily="66" charset="0"/>
              </a:rPr>
              <a:t>*</a:t>
            </a:r>
            <a:r>
              <a:rPr lang="en-US" sz="2800" b="1" dirty="0" err="1">
                <a:solidFill>
                  <a:srgbClr val="820000"/>
                </a:solidFill>
                <a:latin typeface="Comic Sans MS" pitchFamily="66" charset="0"/>
              </a:rPr>
              <a:t>uzrast</a:t>
            </a:r>
            <a:r>
              <a:rPr lang="en-US" sz="2800" b="1" dirty="0">
                <a:solidFill>
                  <a:srgbClr val="820000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820000"/>
                </a:solidFill>
                <a:latin typeface="Comic Sans MS" pitchFamily="66" charset="0"/>
              </a:rPr>
              <a:t>deteta</a:t>
            </a:r>
            <a:r>
              <a:rPr lang="en-US" sz="2800" dirty="0" smtClean="0">
                <a:solidFill>
                  <a:srgbClr val="820000"/>
                </a:solidFill>
                <a:latin typeface="Comic Sans MS" pitchFamily="66" charset="0"/>
              </a:rPr>
              <a:t>,</a:t>
            </a:r>
            <a:endParaRPr lang="en-US" sz="2800" dirty="0">
              <a:solidFill>
                <a:srgbClr val="820000"/>
              </a:solidFill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sr-Cyrl-RS" sz="2800" b="1" dirty="0">
                <a:solidFill>
                  <a:srgbClr val="820000"/>
                </a:solidFill>
                <a:latin typeface="Comic Sans MS" pitchFamily="66" charset="0"/>
              </a:rPr>
              <a:t>*</a:t>
            </a:r>
            <a:r>
              <a:rPr lang="en-US" sz="2800" b="1" dirty="0" err="1">
                <a:solidFill>
                  <a:srgbClr val="820000"/>
                </a:solidFill>
                <a:latin typeface="Comic Sans MS" pitchFamily="66" charset="0"/>
              </a:rPr>
              <a:t>zdravstveno</a:t>
            </a:r>
            <a:r>
              <a:rPr lang="en-US" sz="2800" b="1" dirty="0">
                <a:solidFill>
                  <a:srgbClr val="820000"/>
                </a:solidFill>
                <a:latin typeface="Comic Sans MS" pitchFamily="66" charset="0"/>
              </a:rPr>
              <a:t> </a:t>
            </a:r>
            <a:r>
              <a:rPr lang="en-US" sz="2800" b="1" dirty="0" err="1">
                <a:solidFill>
                  <a:srgbClr val="820000"/>
                </a:solidFill>
                <a:latin typeface="Comic Sans MS" pitchFamily="66" charset="0"/>
              </a:rPr>
              <a:t>stanje</a:t>
            </a:r>
            <a:r>
              <a:rPr lang="en-US" sz="2800" b="1" dirty="0">
                <a:solidFill>
                  <a:srgbClr val="820000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820000"/>
                </a:solidFill>
                <a:latin typeface="Comic Sans MS" pitchFamily="66" charset="0"/>
              </a:rPr>
              <a:t>deteta</a:t>
            </a:r>
            <a:r>
              <a:rPr lang="en-US" sz="2800" b="1" dirty="0" smtClean="0">
                <a:solidFill>
                  <a:srgbClr val="820000"/>
                </a:solidFill>
                <a:latin typeface="Comic Sans MS" pitchFamily="66" charset="0"/>
              </a:rPr>
              <a:t>,</a:t>
            </a:r>
            <a:endParaRPr lang="en-US" sz="2800" dirty="0">
              <a:solidFill>
                <a:srgbClr val="820000"/>
              </a:solidFill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sr-Cyrl-RS" sz="2800" b="1" dirty="0">
                <a:solidFill>
                  <a:srgbClr val="820000"/>
                </a:solidFill>
                <a:latin typeface="Comic Sans MS" pitchFamily="66" charset="0"/>
              </a:rPr>
              <a:t>*</a:t>
            </a:r>
            <a:r>
              <a:rPr lang="en-US" sz="2800" b="1" dirty="0" err="1">
                <a:solidFill>
                  <a:srgbClr val="820000"/>
                </a:solidFill>
                <a:latin typeface="Comic Sans MS" pitchFamily="66" charset="0"/>
              </a:rPr>
              <a:t>ekonomske</a:t>
            </a:r>
            <a:r>
              <a:rPr lang="en-US" sz="2800" b="1" dirty="0">
                <a:solidFill>
                  <a:srgbClr val="820000"/>
                </a:solidFill>
                <a:latin typeface="Comic Sans MS" pitchFamily="66" charset="0"/>
              </a:rPr>
              <a:t> </a:t>
            </a:r>
            <a:r>
              <a:rPr lang="en-US" sz="2800" b="1" dirty="0" err="1">
                <a:solidFill>
                  <a:srgbClr val="820000"/>
                </a:solidFill>
                <a:latin typeface="Comic Sans MS" pitchFamily="66" charset="0"/>
              </a:rPr>
              <a:t>prilike</a:t>
            </a:r>
            <a:r>
              <a:rPr lang="en-US" sz="2800" b="1" dirty="0">
                <a:solidFill>
                  <a:srgbClr val="820000"/>
                </a:solidFill>
                <a:latin typeface="Comic Sans MS" pitchFamily="66" charset="0"/>
              </a:rPr>
              <a:t> u </a:t>
            </a:r>
            <a:r>
              <a:rPr lang="en-US" sz="2800" b="1" dirty="0" err="1">
                <a:solidFill>
                  <a:srgbClr val="820000"/>
                </a:solidFill>
                <a:latin typeface="Comic Sans MS" pitchFamily="66" charset="0"/>
              </a:rPr>
              <a:t>državi</a:t>
            </a:r>
            <a:r>
              <a:rPr lang="en-US" sz="2800" b="1" dirty="0">
                <a:solidFill>
                  <a:srgbClr val="820000"/>
                </a:solidFill>
                <a:latin typeface="Comic Sans MS" pitchFamily="66" charset="0"/>
              </a:rPr>
              <a:t>,</a:t>
            </a:r>
            <a:endParaRPr lang="en-US" sz="2800" dirty="0">
              <a:solidFill>
                <a:srgbClr val="820000"/>
              </a:solidFill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sr-Cyrl-RS" sz="2800" b="1" dirty="0">
                <a:solidFill>
                  <a:srgbClr val="820000"/>
                </a:solidFill>
                <a:latin typeface="Comic Sans MS" pitchFamily="66" charset="0"/>
              </a:rPr>
              <a:t>*</a:t>
            </a:r>
            <a:r>
              <a:rPr lang="en-US" sz="2800" b="1" dirty="0" err="1">
                <a:solidFill>
                  <a:srgbClr val="820000"/>
                </a:solidFill>
                <a:latin typeface="Comic Sans MS" pitchFamily="66" charset="0"/>
              </a:rPr>
              <a:t>stepen</a:t>
            </a:r>
            <a:r>
              <a:rPr lang="en-US" sz="2800" b="1" dirty="0">
                <a:solidFill>
                  <a:srgbClr val="820000"/>
                </a:solidFill>
                <a:latin typeface="Comic Sans MS" pitchFamily="66" charset="0"/>
              </a:rPr>
              <a:t> </a:t>
            </a:r>
            <a:r>
              <a:rPr lang="en-US" sz="2800" b="1" dirty="0" err="1">
                <a:solidFill>
                  <a:srgbClr val="820000"/>
                </a:solidFill>
                <a:latin typeface="Comic Sans MS" pitchFamily="66" charset="0"/>
              </a:rPr>
              <a:t>razvoja</a:t>
            </a:r>
            <a:r>
              <a:rPr lang="en-US" sz="2800" b="1" dirty="0">
                <a:solidFill>
                  <a:srgbClr val="820000"/>
                </a:solidFill>
                <a:latin typeface="Comic Sans MS" pitchFamily="66" charset="0"/>
              </a:rPr>
              <a:t> </a:t>
            </a:r>
            <a:r>
              <a:rPr lang="en-US" sz="2800" b="1" dirty="0" err="1">
                <a:solidFill>
                  <a:srgbClr val="820000"/>
                </a:solidFill>
                <a:latin typeface="Comic Sans MS" pitchFamily="66" charset="0"/>
              </a:rPr>
              <a:t>tehnologije</a:t>
            </a:r>
            <a:r>
              <a:rPr lang="en-US" sz="2800" b="1" dirty="0">
                <a:solidFill>
                  <a:srgbClr val="820000"/>
                </a:solidFill>
                <a:latin typeface="Comic Sans MS" pitchFamily="66" charset="0"/>
              </a:rPr>
              <a:t> i </a:t>
            </a:r>
            <a:r>
              <a:rPr lang="en-US" sz="2800" b="1" dirty="0" err="1">
                <a:solidFill>
                  <a:srgbClr val="820000"/>
                </a:solidFill>
                <a:latin typeface="Comic Sans MS" pitchFamily="66" charset="0"/>
              </a:rPr>
              <a:t>najvažnije</a:t>
            </a:r>
            <a:endParaRPr lang="en-US" sz="2800" dirty="0">
              <a:solidFill>
                <a:srgbClr val="820000"/>
              </a:solidFill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sr-Cyrl-RS" sz="2800" b="1" dirty="0">
                <a:solidFill>
                  <a:srgbClr val="820000"/>
                </a:solidFill>
                <a:latin typeface="Comic Sans MS" pitchFamily="66" charset="0"/>
              </a:rPr>
              <a:t>*</a:t>
            </a:r>
            <a:r>
              <a:rPr lang="en-US" sz="2800" b="1" dirty="0" err="1">
                <a:solidFill>
                  <a:srgbClr val="820000"/>
                </a:solidFill>
                <a:latin typeface="Comic Sans MS" pitchFamily="66" charset="0"/>
              </a:rPr>
              <a:t>stepen</a:t>
            </a:r>
            <a:r>
              <a:rPr lang="en-US" sz="2800" b="1" dirty="0">
                <a:solidFill>
                  <a:srgbClr val="820000"/>
                </a:solidFill>
                <a:latin typeface="Comic Sans MS" pitchFamily="66" charset="0"/>
              </a:rPr>
              <a:t> </a:t>
            </a:r>
            <a:r>
              <a:rPr lang="en-US" sz="2800" b="1" dirty="0" err="1">
                <a:solidFill>
                  <a:srgbClr val="820000"/>
                </a:solidFill>
                <a:latin typeface="Comic Sans MS" pitchFamily="66" charset="0"/>
              </a:rPr>
              <a:t>humanog</a:t>
            </a:r>
            <a:r>
              <a:rPr lang="en-US" sz="2800" b="1" dirty="0">
                <a:solidFill>
                  <a:srgbClr val="820000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820000"/>
                </a:solidFill>
                <a:latin typeface="Comic Sans MS" pitchFamily="66" charset="0"/>
              </a:rPr>
              <a:t>razvoja</a:t>
            </a:r>
            <a:endParaRPr lang="en-US" sz="2800" dirty="0">
              <a:solidFill>
                <a:srgbClr val="820000"/>
              </a:solidFill>
              <a:latin typeface="Comic Sans MS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D5BB-69F0-4332-A38E-943EFA5CD140}" type="datetime1">
              <a:rPr lang="en-US" smtClean="0"/>
              <a:t>6/7/2016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6E2D-FDA9-4C3C-B7A4-8A269A300E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8972" y="476672"/>
            <a:ext cx="8444986" cy="5811421"/>
            <a:chOff x="308972" y="476672"/>
            <a:chExt cx="8444986" cy="5811421"/>
          </a:xfrm>
        </p:grpSpPr>
        <p:sp>
          <p:nvSpPr>
            <p:cNvPr id="2" name="Rectangle 1"/>
            <p:cNvSpPr/>
            <p:nvPr/>
          </p:nvSpPr>
          <p:spPr>
            <a:xfrm>
              <a:off x="385348" y="476672"/>
              <a:ext cx="8292235" cy="1200329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sz="2400" dirty="0" err="1">
                  <a:solidFill>
                    <a:srgbClr val="2E1F00"/>
                  </a:solidFill>
                  <a:latin typeface="Comic Sans MS" pitchFamily="66" charset="0"/>
                </a:rPr>
                <a:t>Finansijska</a:t>
              </a:r>
              <a:r>
                <a:rPr lang="en-US" sz="2400" dirty="0">
                  <a:solidFill>
                    <a:srgbClr val="2E1F00"/>
                  </a:solidFill>
                  <a:latin typeface="Comic Sans MS" pitchFamily="66" charset="0"/>
                </a:rPr>
                <a:t> </a:t>
              </a:r>
              <a:r>
                <a:rPr lang="en-US" sz="2400" dirty="0" err="1" smtClean="0">
                  <a:solidFill>
                    <a:srgbClr val="2E1F00"/>
                  </a:solidFill>
                  <a:latin typeface="Comic Sans MS" pitchFamily="66" charset="0"/>
                </a:rPr>
                <a:t>kriza</a:t>
              </a:r>
              <a:r>
                <a:rPr lang="sr-Latn-RS" sz="2400" dirty="0" smtClean="0">
                  <a:solidFill>
                    <a:srgbClr val="2E1F00"/>
                  </a:solidFill>
                  <a:latin typeface="Comic Sans MS" pitchFamily="66" charset="0"/>
                </a:rPr>
                <a:t> je, kako u svetu tako i u Srbiji,</a:t>
              </a:r>
              <a:r>
                <a:rPr lang="en-US" sz="2400" dirty="0" smtClean="0">
                  <a:solidFill>
                    <a:srgbClr val="2E1F00"/>
                  </a:solidFill>
                  <a:latin typeface="Comic Sans MS" pitchFamily="66" charset="0"/>
                </a:rPr>
                <a:t> </a:t>
              </a:r>
              <a:r>
                <a:rPr lang="en-US" sz="2400" dirty="0" err="1">
                  <a:solidFill>
                    <a:srgbClr val="2E1F00"/>
                  </a:solidFill>
                  <a:latin typeface="Comic Sans MS" pitchFamily="66" charset="0"/>
                </a:rPr>
                <a:t>prouzrokovala</a:t>
              </a:r>
              <a:r>
                <a:rPr lang="en-US" sz="2400" dirty="0">
                  <a:solidFill>
                    <a:srgbClr val="2E1F00"/>
                  </a:solidFill>
                  <a:latin typeface="Comic Sans MS" pitchFamily="66" charset="0"/>
                </a:rPr>
                <a:t> </a:t>
              </a:r>
              <a:r>
                <a:rPr lang="en-US" sz="2400" dirty="0" err="1">
                  <a:solidFill>
                    <a:srgbClr val="2E1F00"/>
                  </a:solidFill>
                  <a:latin typeface="Comic Sans MS" pitchFamily="66" charset="0"/>
                </a:rPr>
                <a:t>sve</a:t>
              </a:r>
              <a:r>
                <a:rPr lang="en-US" sz="2400" dirty="0">
                  <a:solidFill>
                    <a:srgbClr val="2E1F00"/>
                  </a:solidFill>
                  <a:latin typeface="Comic Sans MS" pitchFamily="66" charset="0"/>
                </a:rPr>
                <a:t> </a:t>
              </a:r>
              <a:r>
                <a:rPr lang="en-US" sz="2400" dirty="0" err="1">
                  <a:solidFill>
                    <a:srgbClr val="2E1F00"/>
                  </a:solidFill>
                  <a:latin typeface="Comic Sans MS" pitchFamily="66" charset="0"/>
                </a:rPr>
                <a:t>veći</a:t>
              </a:r>
              <a:r>
                <a:rPr lang="en-US" sz="2400" dirty="0">
                  <a:solidFill>
                    <a:srgbClr val="2E1F00"/>
                  </a:solidFill>
                  <a:latin typeface="Comic Sans MS" pitchFamily="66" charset="0"/>
                </a:rPr>
                <a:t> </a:t>
              </a:r>
              <a:r>
                <a:rPr lang="en-US" sz="2400" dirty="0" err="1">
                  <a:solidFill>
                    <a:srgbClr val="2E1F00"/>
                  </a:solidFill>
                  <a:latin typeface="Comic Sans MS" pitchFamily="66" charset="0"/>
                </a:rPr>
                <a:t>broj</a:t>
              </a:r>
              <a:r>
                <a:rPr lang="en-US" sz="2400" dirty="0">
                  <a:solidFill>
                    <a:srgbClr val="2E1F00"/>
                  </a:solidFill>
                  <a:latin typeface="Comic Sans MS" pitchFamily="66" charset="0"/>
                </a:rPr>
                <a:t> </a:t>
              </a:r>
              <a:r>
                <a:rPr lang="en-US" sz="2400" dirty="0" err="1" smtClean="0">
                  <a:solidFill>
                    <a:srgbClr val="2E1F00"/>
                  </a:solidFill>
                  <a:latin typeface="Comic Sans MS" pitchFamily="66" charset="0"/>
                </a:rPr>
                <a:t>dece</a:t>
              </a:r>
              <a:endParaRPr lang="sr-Latn-RS" sz="2400" dirty="0" smtClean="0">
                <a:solidFill>
                  <a:srgbClr val="2E1F00"/>
                </a:solidFill>
                <a:latin typeface="Comic Sans MS" pitchFamily="66" charset="0"/>
              </a:endParaRPr>
            </a:p>
            <a:p>
              <a:pPr algn="ctr" fontAlgn="base"/>
              <a:r>
                <a:rPr lang="en-US" sz="2400" dirty="0" smtClean="0">
                  <a:solidFill>
                    <a:srgbClr val="2E1F00"/>
                  </a:solidFill>
                  <a:latin typeface="Comic Sans MS" pitchFamily="66" charset="0"/>
                </a:rPr>
                <a:t> </a:t>
              </a:r>
              <a:r>
                <a:rPr lang="en-US" sz="2400" dirty="0" err="1">
                  <a:solidFill>
                    <a:srgbClr val="2E1F00"/>
                  </a:solidFill>
                  <a:latin typeface="Comic Sans MS" pitchFamily="66" charset="0"/>
                </a:rPr>
                <a:t>koja</a:t>
              </a:r>
              <a:r>
                <a:rPr lang="en-US" sz="2400" dirty="0">
                  <a:solidFill>
                    <a:srgbClr val="2E1F00"/>
                  </a:solidFill>
                  <a:latin typeface="Comic Sans MS" pitchFamily="66" charset="0"/>
                </a:rPr>
                <a:t> </a:t>
              </a:r>
              <a:r>
                <a:rPr lang="en-US" sz="2400" dirty="0" err="1">
                  <a:solidFill>
                    <a:srgbClr val="2E1F00"/>
                  </a:solidFill>
                  <a:latin typeface="Comic Sans MS" pitchFamily="66" charset="0"/>
                </a:rPr>
                <a:t>rade</a:t>
              </a:r>
              <a:r>
                <a:rPr lang="en-US" sz="2400" dirty="0">
                  <a:solidFill>
                    <a:srgbClr val="2E1F00"/>
                  </a:solidFill>
                  <a:latin typeface="Comic Sans MS" pitchFamily="66" charset="0"/>
                </a:rPr>
                <a:t> </a:t>
              </a:r>
              <a:r>
                <a:rPr lang="en-US" sz="2400" dirty="0" err="1">
                  <a:solidFill>
                    <a:srgbClr val="2E1F00"/>
                  </a:solidFill>
                  <a:latin typeface="Comic Sans MS" pitchFamily="66" charset="0"/>
                </a:rPr>
                <a:t>fizičke</a:t>
              </a:r>
              <a:r>
                <a:rPr lang="en-US" sz="2400" dirty="0">
                  <a:solidFill>
                    <a:srgbClr val="2E1F00"/>
                  </a:solidFill>
                  <a:latin typeface="Comic Sans MS" pitchFamily="66" charset="0"/>
                </a:rPr>
                <a:t> </a:t>
              </a:r>
              <a:r>
                <a:rPr lang="en-US" sz="2400" dirty="0" err="1">
                  <a:solidFill>
                    <a:srgbClr val="2E1F00"/>
                  </a:solidFill>
                  <a:latin typeface="Comic Sans MS" pitchFamily="66" charset="0"/>
                </a:rPr>
                <a:t>poslove</a:t>
              </a:r>
              <a:r>
                <a:rPr lang="en-US" sz="2400" dirty="0">
                  <a:solidFill>
                    <a:srgbClr val="2E1F00"/>
                  </a:solidFill>
                  <a:latin typeface="Comic Sans MS" pitchFamily="66" charset="0"/>
                </a:rPr>
                <a:t> </a:t>
              </a:r>
              <a:r>
                <a:rPr lang="en-US" sz="2400" dirty="0" err="1">
                  <a:solidFill>
                    <a:srgbClr val="2E1F00"/>
                  </a:solidFill>
                  <a:latin typeface="Comic Sans MS" pitchFamily="66" charset="0"/>
                </a:rPr>
                <a:t>kako</a:t>
              </a:r>
              <a:r>
                <a:rPr lang="en-US" sz="2400" dirty="0">
                  <a:solidFill>
                    <a:srgbClr val="2E1F00"/>
                  </a:solidFill>
                  <a:latin typeface="Comic Sans MS" pitchFamily="66" charset="0"/>
                </a:rPr>
                <a:t> bi </a:t>
              </a:r>
              <a:r>
                <a:rPr lang="en-US" sz="2400" dirty="0" err="1">
                  <a:solidFill>
                    <a:srgbClr val="2E1F00"/>
                  </a:solidFill>
                  <a:latin typeface="Comic Sans MS" pitchFamily="66" charset="0"/>
                </a:rPr>
                <a:t>prehranili</a:t>
              </a:r>
              <a:r>
                <a:rPr lang="en-US" sz="2400" dirty="0">
                  <a:solidFill>
                    <a:srgbClr val="2E1F00"/>
                  </a:solidFill>
                  <a:latin typeface="Comic Sans MS" pitchFamily="66" charset="0"/>
                </a:rPr>
                <a:t> </a:t>
              </a:r>
              <a:r>
                <a:rPr lang="en-US" sz="2400" dirty="0" err="1">
                  <a:solidFill>
                    <a:srgbClr val="2E1F00"/>
                  </a:solidFill>
                  <a:latin typeface="Comic Sans MS" pitchFamily="66" charset="0"/>
                </a:rPr>
                <a:t>porodicu</a:t>
              </a:r>
              <a:endParaRPr lang="en-US" sz="2400" dirty="0">
                <a:solidFill>
                  <a:srgbClr val="2E1F00"/>
                </a:solidFill>
                <a:latin typeface="Comic Sans MS" pitchFamily="66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08972" y="2060848"/>
              <a:ext cx="8444986" cy="4227245"/>
              <a:chOff x="232597" y="2351352"/>
              <a:chExt cx="8444986" cy="4227245"/>
            </a:xfrm>
          </p:grpSpPr>
          <p:pic>
            <p:nvPicPr>
              <p:cNvPr id="4099" name="Picture 3" descr="C:\Users\Olgica\Desktop\tuga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7824" y="2393903"/>
                <a:ext cx="2746580" cy="21722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0" name="Picture 4" descr="C:\Users\Olgica\Desktop\tuga2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347" y="2351352"/>
                <a:ext cx="2274951" cy="22410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1" name="Picture 5" descr="C:\Users\Olgica\Desktop\tuga3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9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8546" y="2393903"/>
                <a:ext cx="2559037" cy="21297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4" name="Picture 8" descr="C:\Users\Olgica\Desktop\tuga4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0557" y="4752441"/>
                <a:ext cx="1881114" cy="1815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6" name="Picture 10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597" y="4797717"/>
                <a:ext cx="2818501" cy="1780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07" name="Picture 1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34404" y="4725897"/>
                <a:ext cx="2870044" cy="18419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2F4B-1CC7-4DC4-AEAA-EF6DEBE27288}" type="datetime1">
              <a:rPr lang="en-US" smtClean="0"/>
              <a:t>6/7/2016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6E2D-FDA9-4C3C-B7A4-8A269A300E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2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692665"/>
            <a:ext cx="7344816" cy="304698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 fontAlgn="base"/>
            <a:r>
              <a:rPr lang="sr-Latn-RS" sz="2400" b="1" dirty="0" smtClean="0">
                <a:solidFill>
                  <a:srgbClr val="820000"/>
                </a:solidFill>
                <a:latin typeface="Comic Sans MS" pitchFamily="66" charset="0"/>
              </a:rPr>
              <a:t>EKSPLOATACIJA DECE je</a:t>
            </a:r>
          </a:p>
          <a:p>
            <a:pPr algn="ctr" fontAlgn="base"/>
            <a:r>
              <a:rPr lang="sr-Latn-RS" sz="2400" b="1" dirty="0" smtClean="0">
                <a:solidFill>
                  <a:srgbClr val="820000"/>
                </a:solidFill>
                <a:latin typeface="Comic Sans MS" pitchFamily="66" charset="0"/>
              </a:rPr>
              <a:t> </a:t>
            </a:r>
            <a:r>
              <a:rPr lang="sr-Latn-RS" sz="2000" dirty="0" smtClean="0">
                <a:solidFill>
                  <a:srgbClr val="2E1F00"/>
                </a:solidFill>
                <a:latin typeface="Comic Sans MS" pitchFamily="66" charset="0"/>
              </a:rPr>
              <a:t>KORIŠĆENJE DETETA ZA RAD ILI </a:t>
            </a:r>
          </a:p>
          <a:p>
            <a:pPr algn="ctr" fontAlgn="base"/>
            <a:r>
              <a:rPr lang="sr-Latn-RS" sz="2000" dirty="0" smtClean="0">
                <a:solidFill>
                  <a:srgbClr val="2E1F00"/>
                </a:solidFill>
                <a:latin typeface="Comic Sans MS" pitchFamily="66" charset="0"/>
              </a:rPr>
              <a:t>ZA DRUGE AKTIVNOSTI A U KORIST DRUGIH OSOBA</a:t>
            </a:r>
            <a:r>
              <a:rPr lang="sr-Latn-RS" sz="2400" dirty="0" smtClean="0">
                <a:solidFill>
                  <a:srgbClr val="2E1F00"/>
                </a:solidFill>
                <a:latin typeface="Comic Sans MS" pitchFamily="66" charset="0"/>
              </a:rPr>
              <a:t>:</a:t>
            </a:r>
          </a:p>
          <a:p>
            <a:pPr fontAlgn="base"/>
            <a:r>
              <a:rPr lang="sr-Latn-RS" sz="2400" dirty="0" smtClean="0">
                <a:solidFill>
                  <a:srgbClr val="2E1F00"/>
                </a:solidFill>
                <a:latin typeface="Comic Sans MS" pitchFamily="66" charset="0"/>
              </a:rPr>
              <a:t>*rad,</a:t>
            </a:r>
          </a:p>
          <a:p>
            <a:pPr fontAlgn="base"/>
            <a:r>
              <a:rPr lang="sr-Latn-RS" sz="2400" dirty="0" smtClean="0">
                <a:solidFill>
                  <a:srgbClr val="2E1F00"/>
                </a:solidFill>
                <a:latin typeface="Comic Sans MS" pitchFamily="66" charset="0"/>
              </a:rPr>
              <a:t>*prostitucija, </a:t>
            </a:r>
          </a:p>
          <a:p>
            <a:pPr fontAlgn="base"/>
            <a:r>
              <a:rPr lang="sr-Latn-RS" sz="2400" dirty="0" smtClean="0">
                <a:solidFill>
                  <a:srgbClr val="2E1F00"/>
                </a:solidFill>
                <a:latin typeface="Comic Sans MS" pitchFamily="66" charset="0"/>
              </a:rPr>
              <a:t>*kidnapovanje,</a:t>
            </a:r>
          </a:p>
          <a:p>
            <a:pPr fontAlgn="base"/>
            <a:r>
              <a:rPr lang="sr-Latn-RS" sz="2400" dirty="0" smtClean="0">
                <a:solidFill>
                  <a:srgbClr val="2E1F00"/>
                </a:solidFill>
                <a:latin typeface="Comic Sans MS" pitchFamily="66" charset="0"/>
              </a:rPr>
              <a:t>*prodaja dece, </a:t>
            </a:r>
          </a:p>
          <a:p>
            <a:pPr fontAlgn="base"/>
            <a:r>
              <a:rPr lang="sr-Latn-RS" sz="2400" dirty="0" smtClean="0">
                <a:solidFill>
                  <a:srgbClr val="2E1F00"/>
                </a:solidFill>
                <a:latin typeface="Comic Sans MS" pitchFamily="66" charset="0"/>
              </a:rPr>
              <a:t>*korišćenje dece za pornografske mater</a:t>
            </a:r>
            <a:r>
              <a:rPr lang="sr-Latn-RS" sz="2400" dirty="0">
                <a:solidFill>
                  <a:srgbClr val="2E1F00"/>
                </a:solidFill>
                <a:latin typeface="Comic Sans MS" pitchFamily="66" charset="0"/>
              </a:rPr>
              <a:t>i</a:t>
            </a:r>
            <a:r>
              <a:rPr lang="sr-Latn-RS" sz="2400" dirty="0" smtClean="0">
                <a:solidFill>
                  <a:srgbClr val="2E1F00"/>
                </a:solidFill>
                <a:latin typeface="Comic Sans MS" pitchFamily="66" charset="0"/>
              </a:rPr>
              <a:t>jale i dr.</a:t>
            </a:r>
          </a:p>
        </p:txBody>
      </p:sp>
      <p:pic>
        <p:nvPicPr>
          <p:cNvPr id="5121" name="Picture 1" descr="C:\Users\Olgica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3861048"/>
            <a:ext cx="3564721" cy="2005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4D7D-AB6F-47CD-84A8-A686BF2513D3}" type="datetime1">
              <a:rPr lang="en-US" smtClean="0"/>
              <a:t>6/7/2016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6E2D-FDA9-4C3C-B7A4-8A269A300E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196752"/>
            <a:ext cx="7704856" cy="415498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just"/>
            <a:r>
              <a:rPr lang="sr-Cyrl-RS" sz="2400" dirty="0">
                <a:solidFill>
                  <a:srgbClr val="2E1F00"/>
                </a:solidFill>
                <a:latin typeface="Comic Sans MS" pitchFamily="66" charset="0"/>
              </a:rPr>
              <a:t>Kako da se biznis, uz poštovanje </a:t>
            </a:r>
            <a:r>
              <a:rPr lang="sr-Cyrl-RS" sz="2400" dirty="0" smtClean="0">
                <a:solidFill>
                  <a:srgbClr val="2E1F00"/>
                </a:solidFill>
                <a:latin typeface="Comic Sans MS" pitchFamily="66" charset="0"/>
              </a:rPr>
              <a:t>deč</a:t>
            </a:r>
            <a:r>
              <a:rPr lang="sr-Latn-RS" sz="2400" dirty="0" smtClean="0">
                <a:solidFill>
                  <a:srgbClr val="2E1F00"/>
                </a:solidFill>
                <a:latin typeface="Comic Sans MS" pitchFamily="66" charset="0"/>
              </a:rPr>
              <a:t>i</a:t>
            </a:r>
            <a:r>
              <a:rPr lang="sr-Cyrl-RS" sz="2400" dirty="0" smtClean="0">
                <a:solidFill>
                  <a:srgbClr val="2E1F00"/>
                </a:solidFill>
                <a:latin typeface="Comic Sans MS" pitchFamily="66" charset="0"/>
              </a:rPr>
              <a:t>jih </a:t>
            </a:r>
            <a:r>
              <a:rPr lang="sr-Cyrl-RS" sz="2400" dirty="0">
                <a:solidFill>
                  <a:srgbClr val="2E1F00"/>
                </a:solidFill>
                <a:latin typeface="Comic Sans MS" pitchFamily="66" charset="0"/>
              </a:rPr>
              <a:t>prava, oslobodi iskorišćavanja </a:t>
            </a:r>
            <a:r>
              <a:rPr lang="sr-Cyrl-RS" sz="2400" dirty="0" smtClean="0">
                <a:solidFill>
                  <a:srgbClr val="2E1F00"/>
                </a:solidFill>
                <a:latin typeface="Comic Sans MS" pitchFamily="66" charset="0"/>
              </a:rPr>
              <a:t>deč</a:t>
            </a:r>
            <a:r>
              <a:rPr lang="sr-Latn-RS" sz="2400" dirty="0" smtClean="0">
                <a:solidFill>
                  <a:srgbClr val="2E1F00"/>
                </a:solidFill>
                <a:latin typeface="Comic Sans MS" pitchFamily="66" charset="0"/>
              </a:rPr>
              <a:t>j</a:t>
            </a:r>
            <a:r>
              <a:rPr lang="sr-Cyrl-RS" sz="2400" dirty="0" smtClean="0">
                <a:solidFill>
                  <a:srgbClr val="2E1F00"/>
                </a:solidFill>
                <a:latin typeface="Comic Sans MS" pitchFamily="66" charset="0"/>
              </a:rPr>
              <a:t>eg </a:t>
            </a:r>
            <a:r>
              <a:rPr lang="sr-Cyrl-RS" sz="2400" dirty="0">
                <a:solidFill>
                  <a:srgbClr val="2E1F00"/>
                </a:solidFill>
                <a:latin typeface="Comic Sans MS" pitchFamily="66" charset="0"/>
              </a:rPr>
              <a:t>rada</a:t>
            </a:r>
            <a:r>
              <a:rPr lang="sr-Cyrl-RS" sz="2400" dirty="0" smtClean="0">
                <a:solidFill>
                  <a:srgbClr val="2E1F00"/>
                </a:solidFill>
                <a:latin typeface="Comic Sans MS" pitchFamily="66" charset="0"/>
              </a:rPr>
              <a:t>?</a:t>
            </a:r>
            <a:endParaRPr lang="sr-Latn-RS" sz="2400" dirty="0" smtClean="0">
              <a:solidFill>
                <a:srgbClr val="2E1F00"/>
              </a:solidFill>
              <a:latin typeface="Comic Sans MS" pitchFamily="66" charset="0"/>
            </a:endParaRPr>
          </a:p>
          <a:p>
            <a:pPr algn="just"/>
            <a:endParaRPr lang="en-US" sz="2400" dirty="0">
              <a:solidFill>
                <a:srgbClr val="2E1F00"/>
              </a:solidFill>
              <a:latin typeface="Comic Sans MS" pitchFamily="66" charset="0"/>
            </a:endParaRPr>
          </a:p>
          <a:p>
            <a:pPr algn="just"/>
            <a:r>
              <a:rPr lang="sr-Cyrl-RS" sz="2400" b="1" dirty="0">
                <a:solidFill>
                  <a:srgbClr val="820000"/>
                </a:solidFill>
                <a:latin typeface="Comic Sans MS" pitchFamily="66" charset="0"/>
              </a:rPr>
              <a:t> ILO-IOE smernice </a:t>
            </a:r>
            <a:r>
              <a:rPr lang="sr-Cyrl-RS" sz="2400" dirty="0">
                <a:solidFill>
                  <a:srgbClr val="2E1F00"/>
                </a:solidFill>
                <a:latin typeface="Comic Sans MS" pitchFamily="66" charset="0"/>
              </a:rPr>
              <a:t>za posao </a:t>
            </a:r>
            <a:r>
              <a:rPr lang="sr-Cyrl-RS" sz="2400" b="1" dirty="0">
                <a:solidFill>
                  <a:srgbClr val="820000"/>
                </a:solidFill>
                <a:latin typeface="Comic Sans MS" pitchFamily="66" charset="0"/>
              </a:rPr>
              <a:t>bez </a:t>
            </a:r>
            <a:r>
              <a:rPr lang="sr-Cyrl-RS" sz="2400" b="1" dirty="0" smtClean="0">
                <a:solidFill>
                  <a:srgbClr val="820000"/>
                </a:solidFill>
                <a:latin typeface="Comic Sans MS" pitchFamily="66" charset="0"/>
              </a:rPr>
              <a:t>deč</a:t>
            </a:r>
            <a:r>
              <a:rPr lang="sr-Latn-RS" sz="2400" b="1" dirty="0" smtClean="0">
                <a:solidFill>
                  <a:srgbClr val="820000"/>
                </a:solidFill>
                <a:latin typeface="Comic Sans MS" pitchFamily="66" charset="0"/>
              </a:rPr>
              <a:t>jeg</a:t>
            </a:r>
            <a:r>
              <a:rPr lang="sr-Cyrl-RS" sz="2400" b="1" dirty="0" smtClean="0">
                <a:solidFill>
                  <a:srgbClr val="820000"/>
                </a:solidFill>
                <a:latin typeface="Comic Sans MS" pitchFamily="66" charset="0"/>
              </a:rPr>
              <a:t> </a:t>
            </a:r>
            <a:r>
              <a:rPr lang="sr-Cyrl-RS" sz="2400" b="1" dirty="0">
                <a:solidFill>
                  <a:srgbClr val="820000"/>
                </a:solidFill>
                <a:latin typeface="Comic Sans MS" pitchFamily="66" charset="0"/>
              </a:rPr>
              <a:t>rada </a:t>
            </a:r>
            <a:r>
              <a:rPr lang="sr-Cyrl-RS" sz="2400" dirty="0">
                <a:solidFill>
                  <a:srgbClr val="2E1F00"/>
                </a:solidFill>
                <a:latin typeface="Comic Sans MS" pitchFamily="66" charset="0"/>
              </a:rPr>
              <a:t>imaju za cilј </a:t>
            </a:r>
            <a:r>
              <a:rPr lang="sr-Cyrl-RS" sz="2400" b="1" dirty="0">
                <a:solidFill>
                  <a:srgbClr val="820000"/>
                </a:solidFill>
                <a:latin typeface="Comic Sans MS" pitchFamily="66" charset="0"/>
              </a:rPr>
              <a:t>da se</a:t>
            </a:r>
            <a:r>
              <a:rPr lang="sr-Cyrl-RS" sz="2400" dirty="0">
                <a:solidFill>
                  <a:srgbClr val="820000"/>
                </a:solidFill>
                <a:latin typeface="Comic Sans MS" pitchFamily="66" charset="0"/>
              </a:rPr>
              <a:t>:</a:t>
            </a:r>
            <a:endParaRPr lang="en-US" sz="2400" dirty="0">
              <a:solidFill>
                <a:srgbClr val="820000"/>
              </a:solidFill>
              <a:latin typeface="Comic Sans MS" pitchFamily="66" charset="0"/>
            </a:endParaRPr>
          </a:p>
          <a:p>
            <a:pPr algn="just">
              <a:lnSpc>
                <a:spcPct val="200000"/>
              </a:lnSpc>
            </a:pPr>
            <a:r>
              <a:rPr lang="sr-Cyrl-RS" sz="2400" dirty="0">
                <a:solidFill>
                  <a:srgbClr val="2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*pobolјša globalno upravlјanje lancem snabdevanja</a:t>
            </a:r>
            <a:endParaRPr lang="en-US" sz="2400" dirty="0">
              <a:solidFill>
                <a:srgbClr val="2E1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just">
              <a:lnSpc>
                <a:spcPct val="200000"/>
              </a:lnSpc>
            </a:pPr>
            <a:r>
              <a:rPr lang="sr-Cyrl-RS" sz="2400" dirty="0">
                <a:solidFill>
                  <a:srgbClr val="2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*</a:t>
            </a:r>
            <a:r>
              <a:rPr lang="sr-Latn-RS" sz="2400" dirty="0">
                <a:solidFill>
                  <a:srgbClr val="2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sprovede </a:t>
            </a:r>
            <a:r>
              <a:rPr lang="sr-Cyrl-RS" sz="2400" dirty="0">
                <a:solidFill>
                  <a:srgbClr val="2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neophodn</a:t>
            </a:r>
            <a:r>
              <a:rPr lang="sr-Latn-RS" sz="2400" dirty="0">
                <a:solidFill>
                  <a:srgbClr val="2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</a:t>
            </a:r>
            <a:r>
              <a:rPr lang="sr-Cyrl-RS" sz="2400" dirty="0">
                <a:solidFill>
                  <a:srgbClr val="2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mer</a:t>
            </a:r>
            <a:r>
              <a:rPr lang="sr-Latn-RS" sz="2400" dirty="0">
                <a:solidFill>
                  <a:srgbClr val="2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za kontrolu dečjeg rada</a:t>
            </a:r>
            <a:endParaRPr lang="en-US" sz="2400" dirty="0">
              <a:solidFill>
                <a:srgbClr val="2E1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just">
              <a:lnSpc>
                <a:spcPct val="200000"/>
              </a:lnSpc>
            </a:pPr>
            <a:r>
              <a:rPr lang="sr-Latn-RS" sz="2400" dirty="0">
                <a:solidFill>
                  <a:srgbClr val="2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*</a:t>
            </a:r>
            <a:r>
              <a:rPr lang="sr-Cyrl-RS" sz="2400" dirty="0">
                <a:solidFill>
                  <a:srgbClr val="2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unapre</a:t>
            </a:r>
            <a:r>
              <a:rPr lang="sr-Latn-RS" sz="2400" dirty="0">
                <a:solidFill>
                  <a:srgbClr val="2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 </a:t>
            </a:r>
            <a:r>
              <a:rPr lang="sr-Cyrl-RS" sz="2400" dirty="0">
                <a:solidFill>
                  <a:srgbClr val="2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progresivn</a:t>
            </a:r>
            <a:r>
              <a:rPr lang="sr-Latn-RS" sz="2400" dirty="0">
                <a:solidFill>
                  <a:srgbClr val="2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</a:t>
            </a:r>
            <a:r>
              <a:rPr lang="sr-Cyrl-RS" sz="2400" dirty="0">
                <a:solidFill>
                  <a:srgbClr val="2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eliminacij</a:t>
            </a:r>
            <a:r>
              <a:rPr lang="sr-Latn-RS" sz="2400" dirty="0">
                <a:solidFill>
                  <a:srgbClr val="2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</a:t>
            </a:r>
            <a:r>
              <a:rPr lang="sr-Cyrl-RS" sz="2400" dirty="0">
                <a:solidFill>
                  <a:srgbClr val="2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dečjeg rada</a:t>
            </a:r>
            <a:endParaRPr lang="en-US" sz="2400" dirty="0">
              <a:solidFill>
                <a:srgbClr val="2E1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F0DA-8632-4E07-ADEC-45F9C34DD1BF}" type="datetime1">
              <a:rPr lang="en-US" smtClean="0"/>
              <a:t>6/7/2016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6E2D-FDA9-4C3C-B7A4-8A269A300E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3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815234" cy="660180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sr-Latn-RS" sz="2400" dirty="0" smtClean="0">
                <a:solidFill>
                  <a:srgbClr val="820000"/>
                </a:solidFill>
                <a:latin typeface="Comic Sans MS" pitchFamily="66" charset="0"/>
              </a:rPr>
              <a:t>NAPOMENA!</a:t>
            </a:r>
          </a:p>
          <a:p>
            <a:pPr algn="ctr" fontAlgn="base">
              <a:lnSpc>
                <a:spcPct val="150000"/>
              </a:lnSpc>
            </a:pPr>
            <a:r>
              <a:rPr lang="sr-Latn-RS" dirty="0" smtClean="0">
                <a:latin typeface="Comic Sans MS" pitchFamily="66" charset="0"/>
              </a:rPr>
              <a:t>K</a:t>
            </a:r>
            <a:r>
              <a:rPr lang="en-US" dirty="0" err="1" smtClean="0">
                <a:latin typeface="Comic Sans MS" pitchFamily="66" charset="0"/>
              </a:rPr>
              <a:t>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dete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pomaže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svojim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roditeljima</a:t>
            </a:r>
            <a:r>
              <a:rPr lang="en-US" dirty="0">
                <a:latin typeface="Comic Sans MS" pitchFamily="66" charset="0"/>
              </a:rPr>
              <a:t> u </a:t>
            </a:r>
            <a:r>
              <a:rPr lang="en-US" dirty="0" err="1">
                <a:latin typeface="Comic Sans MS" pitchFamily="66" charset="0"/>
              </a:rPr>
              <a:t>obavljanju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kućnih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poslova</a:t>
            </a:r>
            <a:r>
              <a:rPr lang="en-US" dirty="0">
                <a:latin typeface="Comic Sans MS" pitchFamily="66" charset="0"/>
              </a:rPr>
              <a:t>, </a:t>
            </a:r>
            <a:endParaRPr lang="sr-Latn-RS" dirty="0" smtClean="0">
              <a:latin typeface="Comic Sans MS" pitchFamily="66" charset="0"/>
            </a:endParaRPr>
          </a:p>
          <a:p>
            <a:pPr algn="ctr" fontAlgn="base"/>
            <a:r>
              <a:rPr lang="en-US" dirty="0" err="1" smtClean="0">
                <a:latin typeface="Comic Sans MS" pitchFamily="66" charset="0"/>
              </a:rPr>
              <a:t>zarađuje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za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džeparac</a:t>
            </a:r>
            <a:r>
              <a:rPr lang="en-US" dirty="0">
                <a:latin typeface="Comic Sans MS" pitchFamily="66" charset="0"/>
              </a:rPr>
              <a:t> u </a:t>
            </a:r>
            <a:r>
              <a:rPr lang="en-US" dirty="0" err="1">
                <a:latin typeface="Comic Sans MS" pitchFamily="66" charset="0"/>
              </a:rPr>
              <a:t>slobodno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vreme</a:t>
            </a:r>
            <a:r>
              <a:rPr lang="en-US" dirty="0" smtClean="0">
                <a:latin typeface="Comic Sans MS" pitchFamily="66" charset="0"/>
              </a:rPr>
              <a:t>,</a:t>
            </a:r>
            <a:endParaRPr lang="sr-Latn-RS" dirty="0" smtClean="0">
              <a:latin typeface="Comic Sans MS" pitchFamily="66" charset="0"/>
            </a:endParaRPr>
          </a:p>
          <a:p>
            <a:pPr algn="ctr" fontAlgn="base"/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učestvuje</a:t>
            </a:r>
            <a:r>
              <a:rPr lang="en-US" dirty="0">
                <a:latin typeface="Comic Sans MS" pitchFamily="66" charset="0"/>
              </a:rPr>
              <a:t> u </a:t>
            </a:r>
            <a:r>
              <a:rPr lang="en-US" dirty="0" err="1">
                <a:latin typeface="Comic Sans MS" pitchFamily="66" charset="0"/>
              </a:rPr>
              <a:t>porodičnom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biznisu</a:t>
            </a:r>
            <a:r>
              <a:rPr lang="en-US" dirty="0">
                <a:latin typeface="Comic Sans MS" pitchFamily="66" charset="0"/>
              </a:rPr>
              <a:t>, </a:t>
            </a:r>
            <a:endParaRPr lang="sr-Latn-RS" dirty="0" smtClean="0">
              <a:latin typeface="Comic Sans MS" pitchFamily="66" charset="0"/>
            </a:endParaRPr>
          </a:p>
          <a:p>
            <a:pPr algn="ctr" fontAlgn="base"/>
            <a:r>
              <a:rPr lang="en-US" dirty="0" err="1" smtClean="0">
                <a:latin typeface="Comic Sans MS" pitchFamily="66" charset="0"/>
              </a:rPr>
              <a:t>tada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ne </a:t>
            </a:r>
            <a:r>
              <a:rPr lang="en-US" dirty="0" err="1">
                <a:latin typeface="Comic Sans MS" pitchFamily="66" charset="0"/>
              </a:rPr>
              <a:t>možemo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govoriti</a:t>
            </a:r>
            <a:r>
              <a:rPr lang="en-US" dirty="0">
                <a:latin typeface="Comic Sans MS" pitchFamily="66" charset="0"/>
              </a:rPr>
              <a:t> o </a:t>
            </a:r>
            <a:r>
              <a:rPr lang="en-US" dirty="0" err="1">
                <a:latin typeface="Comic Sans MS" pitchFamily="66" charset="0"/>
              </a:rPr>
              <a:t>postojanju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iskorišćavanja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dečijeg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rada</a:t>
            </a:r>
            <a:r>
              <a:rPr lang="en-US" dirty="0">
                <a:latin typeface="Comic Sans MS" pitchFamily="66" charset="0"/>
              </a:rPr>
              <a:t>. </a:t>
            </a:r>
            <a:endParaRPr lang="sr-Latn-RS" dirty="0" smtClean="0">
              <a:latin typeface="Comic Sans MS" pitchFamily="66" charset="0"/>
            </a:endParaRPr>
          </a:p>
          <a:p>
            <a:pPr algn="ctr" fontAlgn="base"/>
            <a:r>
              <a:rPr lang="en-US" dirty="0" err="1" smtClean="0">
                <a:latin typeface="Comic Sans MS" pitchFamily="66" charset="0"/>
              </a:rPr>
              <a:t>Nije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svako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dete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koje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radi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podjednako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žrtva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iskorišćavanja</a:t>
            </a:r>
            <a:r>
              <a:rPr lang="en-US" dirty="0">
                <a:latin typeface="Comic Sans MS" pitchFamily="66" charset="0"/>
              </a:rPr>
              <a:t> u </a:t>
            </a:r>
            <a:r>
              <a:rPr lang="en-US" dirty="0" err="1">
                <a:latin typeface="Comic Sans MS" pitchFamily="66" charset="0"/>
              </a:rPr>
              <a:t>radu</a:t>
            </a:r>
            <a:r>
              <a:rPr lang="en-US" dirty="0">
                <a:latin typeface="Comic Sans MS" pitchFamily="66" charset="0"/>
              </a:rPr>
              <a:t>.</a:t>
            </a:r>
            <a:endParaRPr lang="sr-Latn-RS" dirty="0">
              <a:solidFill>
                <a:srgbClr val="2E1F00"/>
              </a:solidFill>
              <a:latin typeface="Comic Sans MS" pitchFamily="66" charset="0"/>
            </a:endParaRPr>
          </a:p>
          <a:p>
            <a:pPr algn="ctr" fontAlgn="base"/>
            <a:endParaRPr lang="sr-Latn-RS" dirty="0" smtClean="0">
              <a:solidFill>
                <a:srgbClr val="820000"/>
              </a:solidFill>
              <a:latin typeface="Comic Sans MS" pitchFamily="66" charset="0"/>
            </a:endParaRPr>
          </a:p>
          <a:p>
            <a:pPr algn="ctr" fontAlgn="base">
              <a:lnSpc>
                <a:spcPct val="150000"/>
              </a:lnSpc>
            </a:pPr>
            <a:r>
              <a:rPr lang="sr-Latn-RS" sz="2000" dirty="0" smtClean="0">
                <a:solidFill>
                  <a:srgbClr val="820000"/>
                </a:solidFill>
                <a:latin typeface="Comic Sans MS" pitchFamily="66" charset="0"/>
              </a:rPr>
              <a:t>NE ZABORAVIMO!</a:t>
            </a:r>
          </a:p>
          <a:p>
            <a:pPr algn="ctr" fontAlgn="base">
              <a:lnSpc>
                <a:spcPct val="150000"/>
              </a:lnSpc>
            </a:pPr>
            <a:r>
              <a:rPr lang="sr-Latn-RS" sz="2000" dirty="0" smtClean="0">
                <a:solidFill>
                  <a:srgbClr val="820000"/>
                </a:solidFill>
                <a:latin typeface="Comic Sans MS" pitchFamily="66" charset="0"/>
              </a:rPr>
              <a:t>ZLOUPOTREBE POSTOJE!</a:t>
            </a:r>
          </a:p>
          <a:p>
            <a:pPr algn="ctr" fontAlgn="base">
              <a:lnSpc>
                <a:spcPct val="150000"/>
              </a:lnSpc>
            </a:pPr>
            <a:r>
              <a:rPr lang="sr-Latn-RS" sz="2000" dirty="0" smtClean="0">
                <a:solidFill>
                  <a:srgbClr val="820000"/>
                </a:solidFill>
                <a:latin typeface="Comic Sans MS" pitchFamily="66" charset="0"/>
              </a:rPr>
              <a:t>O NJIMA MORAMO RAZGOVARATI!</a:t>
            </a:r>
          </a:p>
          <a:p>
            <a:pPr algn="ctr" fontAlgn="base">
              <a:lnSpc>
                <a:spcPct val="150000"/>
              </a:lnSpc>
            </a:pPr>
            <a:r>
              <a:rPr lang="sr-Latn-RS" sz="2000" dirty="0" smtClean="0">
                <a:solidFill>
                  <a:srgbClr val="820000"/>
                </a:solidFill>
                <a:latin typeface="Comic Sans MS" pitchFamily="66" charset="0"/>
              </a:rPr>
              <a:t>PROTIV NJIH SE MORAMO BORITI!</a:t>
            </a:r>
          </a:p>
          <a:p>
            <a:pPr algn="ctr" fontAlgn="base"/>
            <a:endParaRPr lang="sr-Latn-RS" sz="2000" b="1" dirty="0" smtClean="0">
              <a:solidFill>
                <a:srgbClr val="2E1F00"/>
              </a:solidFill>
              <a:latin typeface="Comic Sans MS" pitchFamily="66" charset="0"/>
            </a:endParaRPr>
          </a:p>
          <a:p>
            <a:pPr algn="ctr" fontAlgn="base"/>
            <a:r>
              <a:rPr lang="sr-Latn-RS" sz="2000" b="1" dirty="0" smtClean="0">
                <a:solidFill>
                  <a:srgbClr val="2E1F00"/>
                </a:solidFill>
                <a:latin typeface="Comic Sans MS" pitchFamily="66" charset="0"/>
              </a:rPr>
              <a:t>END CHILD LABOUR IN SUPPLY CHAINS </a:t>
            </a:r>
          </a:p>
          <a:p>
            <a:pPr algn="ctr" fontAlgn="base"/>
            <a:endParaRPr lang="sr-Latn-RS" sz="2000" b="1" dirty="0" smtClean="0">
              <a:solidFill>
                <a:srgbClr val="820000"/>
              </a:solidFill>
              <a:latin typeface="Comic Sans MS" pitchFamily="66" charset="0"/>
            </a:endParaRPr>
          </a:p>
          <a:p>
            <a:pPr algn="ctr" fontAlgn="base"/>
            <a:r>
              <a:rPr lang="sr-Latn-RS" b="1" dirty="0" smtClean="0">
                <a:solidFill>
                  <a:srgbClr val="820000"/>
                </a:solidFill>
                <a:latin typeface="Comic Sans MS" pitchFamily="66" charset="0"/>
              </a:rPr>
              <a:t>ZAUSTAVIMO ZLOUPOTREBU DEČJEG RADA U LANCIMA SNABDEVANJA</a:t>
            </a:r>
          </a:p>
          <a:p>
            <a:pPr algn="ctr" fontAlgn="base"/>
            <a:endParaRPr lang="sr-Cyrl-RS" b="1" dirty="0" smtClean="0">
              <a:solidFill>
                <a:srgbClr val="820000"/>
              </a:solidFill>
              <a:latin typeface="Comic Sans MS" pitchFamily="66" charset="0"/>
            </a:endParaRPr>
          </a:p>
          <a:p>
            <a:pPr algn="ctr" fontAlgn="base"/>
            <a:r>
              <a:rPr lang="sr-Cyrl-RS" b="1" dirty="0" smtClean="0">
                <a:solidFill>
                  <a:srgbClr val="3333FF"/>
                </a:solidFill>
                <a:latin typeface="Comic Sans MS" pitchFamily="66" charset="0"/>
              </a:rPr>
              <a:t>НСПРВ – </a:t>
            </a:r>
            <a:r>
              <a:rPr lang="sr-Latn-RS" b="1" dirty="0" smtClean="0">
                <a:solidFill>
                  <a:srgbClr val="3333FF"/>
                </a:solidFill>
                <a:latin typeface="Comic Sans MS" pitchFamily="66" charset="0"/>
              </a:rPr>
              <a:t>NSPRV</a:t>
            </a:r>
            <a:r>
              <a:rPr lang="sr-Cyrl-RS" b="1" dirty="0" smtClean="0">
                <a:solidFill>
                  <a:srgbClr val="3333FF"/>
                </a:solidFill>
                <a:latin typeface="Comic Sans MS" pitchFamily="66" charset="0"/>
              </a:rPr>
              <a:t>, 12.06.2016.</a:t>
            </a:r>
            <a:endParaRPr lang="sr-Latn-RS" b="1" dirty="0" smtClean="0">
              <a:solidFill>
                <a:srgbClr val="3333FF"/>
              </a:solidFill>
              <a:latin typeface="Comic Sans MS" pitchFamily="66" charset="0"/>
            </a:endParaRPr>
          </a:p>
          <a:p>
            <a:pPr algn="ctr" fontAlgn="base"/>
            <a:endParaRPr lang="sr-Latn-RS" b="1" dirty="0" smtClean="0">
              <a:solidFill>
                <a:srgbClr val="820000"/>
              </a:solidFill>
              <a:latin typeface="Comic Sans MS" pitchFamily="66" charset="0"/>
            </a:endParaRPr>
          </a:p>
          <a:p>
            <a:pPr algn="ctr" fontAlgn="base"/>
            <a:endParaRPr lang="sr-Latn-RS" b="1" dirty="0" smtClean="0">
              <a:solidFill>
                <a:srgbClr val="820000"/>
              </a:solidFill>
              <a:latin typeface="Comic Sans MS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EC9D-3B35-49A1-BC7C-07A352401522}" type="datetime1">
              <a:rPr lang="en-US" smtClean="0"/>
              <a:t>6/7/2016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6E2D-FDA9-4C3C-B7A4-8A269A300E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428</Words>
  <Application>Microsoft Office PowerPoint</Application>
  <PresentationFormat>On-screen Show (4:3)</PresentationFormat>
  <Paragraphs>86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Zdravko</cp:lastModifiedBy>
  <cp:revision>29</cp:revision>
  <cp:lastPrinted>2016-06-07T10:49:18Z</cp:lastPrinted>
  <dcterms:created xsi:type="dcterms:W3CDTF">2016-06-02T11:48:32Z</dcterms:created>
  <dcterms:modified xsi:type="dcterms:W3CDTF">2016-06-07T10:51:34Z</dcterms:modified>
</cp:coreProperties>
</file>