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pptx" ContentType="application/vnd.openxmlformats-officedocument.presentationml.presentation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8" r:id="rId3"/>
    <p:sldId id="267" r:id="rId4"/>
    <p:sldId id="265" r:id="rId5"/>
    <p:sldId id="266" r:id="rId6"/>
    <p:sldId id="263" r:id="rId7"/>
    <p:sldId id="270" r:id="rId8"/>
    <p:sldId id="269" r:id="rId9"/>
    <p:sldId id="258" r:id="rId10"/>
    <p:sldId id="259" r:id="rId11"/>
    <p:sldId id="260" r:id="rId12"/>
    <p:sldId id="261" r:id="rId13"/>
    <p:sldId id="262" r:id="rId14"/>
    <p:sldId id="264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6D09"/>
    <a:srgbClr val="99CC00"/>
    <a:srgbClr val="99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13" Type="http://schemas.openxmlformats.org/officeDocument/2006/relationships/image" Target="../media/image47.wmf"/><Relationship Id="rId3" Type="http://schemas.openxmlformats.org/officeDocument/2006/relationships/image" Target="../media/image37.wmf"/><Relationship Id="rId7" Type="http://schemas.openxmlformats.org/officeDocument/2006/relationships/image" Target="../media/image41.wmf"/><Relationship Id="rId12" Type="http://schemas.openxmlformats.org/officeDocument/2006/relationships/image" Target="../media/image46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6" Type="http://schemas.openxmlformats.org/officeDocument/2006/relationships/image" Target="../media/image40.wmf"/><Relationship Id="rId11" Type="http://schemas.openxmlformats.org/officeDocument/2006/relationships/image" Target="../media/image45.wmf"/><Relationship Id="rId5" Type="http://schemas.openxmlformats.org/officeDocument/2006/relationships/image" Target="../media/image39.wmf"/><Relationship Id="rId10" Type="http://schemas.openxmlformats.org/officeDocument/2006/relationships/image" Target="../media/image44.wmf"/><Relationship Id="rId4" Type="http://schemas.openxmlformats.org/officeDocument/2006/relationships/image" Target="../media/image38.wmf"/><Relationship Id="rId9" Type="http://schemas.openxmlformats.org/officeDocument/2006/relationships/image" Target="../media/image43.wmf"/><Relationship Id="rId14" Type="http://schemas.openxmlformats.org/officeDocument/2006/relationships/image" Target="../media/image4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Relationship Id="rId5" Type="http://schemas.openxmlformats.org/officeDocument/2006/relationships/image" Target="../media/image54.wmf"/><Relationship Id="rId4" Type="http://schemas.openxmlformats.org/officeDocument/2006/relationships/image" Target="../media/image53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75ED4-E3F7-40A5-8EE1-602C0FD9979F}" type="datetimeFigureOut">
              <a:rPr lang="en-US" smtClean="0"/>
              <a:pPr/>
              <a:t>10/28/2012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6973E-C1A0-4C8E-894B-9001470A0B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75ED4-E3F7-40A5-8EE1-602C0FD9979F}" type="datetimeFigureOut">
              <a:rPr lang="en-US" smtClean="0"/>
              <a:pPr/>
              <a:t>10/28/2012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6973E-C1A0-4C8E-894B-9001470A0B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75ED4-E3F7-40A5-8EE1-602C0FD9979F}" type="datetimeFigureOut">
              <a:rPr lang="en-US" smtClean="0"/>
              <a:pPr/>
              <a:t>10/28/2012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6973E-C1A0-4C8E-894B-9001470A0B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75ED4-E3F7-40A5-8EE1-602C0FD9979F}" type="datetimeFigureOut">
              <a:rPr lang="en-US" smtClean="0"/>
              <a:pPr/>
              <a:t>10/28/2012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6973E-C1A0-4C8E-894B-9001470A0B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75ED4-E3F7-40A5-8EE1-602C0FD9979F}" type="datetimeFigureOut">
              <a:rPr lang="en-US" smtClean="0"/>
              <a:pPr/>
              <a:t>10/28/2012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6973E-C1A0-4C8E-894B-9001470A0B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75ED4-E3F7-40A5-8EE1-602C0FD9979F}" type="datetimeFigureOut">
              <a:rPr lang="en-US" smtClean="0"/>
              <a:pPr/>
              <a:t>10/28/2012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6973E-C1A0-4C8E-894B-9001470A0B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75ED4-E3F7-40A5-8EE1-602C0FD9979F}" type="datetimeFigureOut">
              <a:rPr lang="en-US" smtClean="0"/>
              <a:pPr/>
              <a:t>10/28/2012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6973E-C1A0-4C8E-894B-9001470A0B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75ED4-E3F7-40A5-8EE1-602C0FD9979F}" type="datetimeFigureOut">
              <a:rPr lang="en-US" smtClean="0"/>
              <a:pPr/>
              <a:t>10/28/2012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6973E-C1A0-4C8E-894B-9001470A0B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75ED4-E3F7-40A5-8EE1-602C0FD9979F}" type="datetimeFigureOut">
              <a:rPr lang="en-US" smtClean="0"/>
              <a:pPr/>
              <a:t>10/28/2012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6973E-C1A0-4C8E-894B-9001470A0B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75ED4-E3F7-40A5-8EE1-602C0FD9979F}" type="datetimeFigureOut">
              <a:rPr lang="en-US" smtClean="0"/>
              <a:pPr/>
              <a:t>10/28/2012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6973E-C1A0-4C8E-894B-9001470A0B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75ED4-E3F7-40A5-8EE1-602C0FD9979F}" type="datetimeFigureOut">
              <a:rPr lang="en-US" smtClean="0"/>
              <a:pPr/>
              <a:t>10/28/2012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6973E-C1A0-4C8E-894B-9001470A0B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CC00">
            <a:alpha val="25098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475ED4-E3F7-40A5-8EE1-602C0FD9979F}" type="datetimeFigureOut">
              <a:rPr lang="en-US" smtClean="0"/>
              <a:pPr/>
              <a:t>10/28/2012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56973E-C1A0-4C8E-894B-9001470A0BF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package" Target="../embeddings/Microsoft_Office_PowerPoint_Presentation24.pptx"/><Relationship Id="rId7" Type="http://schemas.openxmlformats.org/officeDocument/2006/relationships/package" Target="../embeddings/Microsoft_Office_Word_Document27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PowerPoint_Presentation26.pptx"/><Relationship Id="rId5" Type="http://schemas.openxmlformats.org/officeDocument/2006/relationships/oleObject" Target="../embeddings/oleObject4.bin"/><Relationship Id="rId4" Type="http://schemas.openxmlformats.org/officeDocument/2006/relationships/package" Target="../embeddings/Microsoft_Office_PowerPoint_Presentation25.ppt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gi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PowerPoint_Presentation30.pptx"/><Relationship Id="rId5" Type="http://schemas.openxmlformats.org/officeDocument/2006/relationships/package" Target="../embeddings/Microsoft_Office_Word_Document29.docx"/><Relationship Id="rId4" Type="http://schemas.openxmlformats.org/officeDocument/2006/relationships/package" Target="../embeddings/Microsoft_Office_PowerPoint_Presentation28.pptx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package" Target="../embeddings/Microsoft_Office_PowerPoint_Presentation31.pptx"/><Relationship Id="rId4" Type="http://schemas.openxmlformats.org/officeDocument/2006/relationships/image" Target="../media/image6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mailto:olgica.lukac@hms.edu.rs" TargetMode="External"/><Relationship Id="rId3" Type="http://schemas.openxmlformats.org/officeDocument/2006/relationships/hyperlink" Target="http://www.youtube.com/lukacolgica" TargetMode="External"/><Relationship Id="rId7" Type="http://schemas.openxmlformats.org/officeDocument/2006/relationships/hyperlink" Target="http://www.slideshare.net/olukac" TargetMode="External"/><Relationship Id="rId2" Type="http://schemas.openxmlformats.org/officeDocument/2006/relationships/hyperlink" Target="http://www.youtube.com/olgicalukac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twitter.com/olukac" TargetMode="External"/><Relationship Id="rId5" Type="http://schemas.openxmlformats.org/officeDocument/2006/relationships/hyperlink" Target="http://www.facebook.com/lukacolgica" TargetMode="External"/><Relationship Id="rId10" Type="http://schemas.openxmlformats.org/officeDocument/2006/relationships/hyperlink" Target="mailto:rrol@yandex.ru" TargetMode="External"/><Relationship Id="rId4" Type="http://schemas.openxmlformats.org/officeDocument/2006/relationships/hyperlink" Target="http://poukeiporukeuistoriji.wordpress.com/" TargetMode="External"/><Relationship Id="rId9" Type="http://schemas.openxmlformats.org/officeDocument/2006/relationships/hyperlink" Target="mailto:lukacolgica@gmail.com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6.jpeg"/><Relationship Id="rId7" Type="http://schemas.openxmlformats.org/officeDocument/2006/relationships/image" Target="../media/image9.png"/><Relationship Id="rId12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jpeg"/><Relationship Id="rId11" Type="http://schemas.openxmlformats.org/officeDocument/2006/relationships/package" Target="../embeddings/Microsoft_Office_Word_Document2.docx"/><Relationship Id="rId5" Type="http://schemas.openxmlformats.org/officeDocument/2006/relationships/package" Target="../embeddings/Microsoft_Office_Word_Document1.docx"/><Relationship Id="rId10" Type="http://schemas.openxmlformats.org/officeDocument/2006/relationships/oleObject" Target="../embeddings/oleObject1.bin"/><Relationship Id="rId4" Type="http://schemas.openxmlformats.org/officeDocument/2006/relationships/image" Target="../media/image7.jpeg"/><Relationship Id="rId9" Type="http://schemas.openxmlformats.org/officeDocument/2006/relationships/image" Target="../media/image11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package" Target="../embeddings/Microsoft_Office_PowerPoint_Presentation3.pptx"/><Relationship Id="rId7" Type="http://schemas.openxmlformats.org/officeDocument/2006/relationships/image" Target="../media/image18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7.png"/><Relationship Id="rId5" Type="http://schemas.openxmlformats.org/officeDocument/2006/relationships/image" Target="../media/image16.gif"/><Relationship Id="rId10" Type="http://schemas.openxmlformats.org/officeDocument/2006/relationships/package" Target="../embeddings/Microsoft_Office_Word_Document4.docx"/><Relationship Id="rId4" Type="http://schemas.openxmlformats.org/officeDocument/2006/relationships/image" Target="../media/image15.jpeg"/><Relationship Id="rId9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Document5.docx"/><Relationship Id="rId3" Type="http://schemas.openxmlformats.org/officeDocument/2006/relationships/image" Target="../media/image25.jpeg"/><Relationship Id="rId7" Type="http://schemas.openxmlformats.org/officeDocument/2006/relationships/hyperlink" Target="http://www.youtube.com/watch?v=SieEQlc9VNw" TargetMode="External"/><Relationship Id="rId12" Type="http://schemas.openxmlformats.org/officeDocument/2006/relationships/package" Target="../embeddings/Microsoft_Office_Word_Document9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8.jpeg"/><Relationship Id="rId11" Type="http://schemas.openxmlformats.org/officeDocument/2006/relationships/package" Target="../embeddings/Microsoft_Office_Word_Document8.docx"/><Relationship Id="rId5" Type="http://schemas.openxmlformats.org/officeDocument/2006/relationships/image" Target="../media/image27.jpeg"/><Relationship Id="rId10" Type="http://schemas.openxmlformats.org/officeDocument/2006/relationships/package" Target="../embeddings/Microsoft_Office_Word_Document7.docx"/><Relationship Id="rId4" Type="http://schemas.openxmlformats.org/officeDocument/2006/relationships/image" Target="../media/image26.jpeg"/><Relationship Id="rId9" Type="http://schemas.openxmlformats.org/officeDocument/2006/relationships/package" Target="../embeddings/Microsoft_Office_Word_Document6.docx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outube.com/watch?v=xwC4FKSgwAU" TargetMode="External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PowerPoint_Presentation13.pptx"/><Relationship Id="rId13" Type="http://schemas.openxmlformats.org/officeDocument/2006/relationships/package" Target="../embeddings/Microsoft_Office_PowerPoint_Presentation18.pptx"/><Relationship Id="rId18" Type="http://schemas.openxmlformats.org/officeDocument/2006/relationships/package" Target="../embeddings/Microsoft_Office_PowerPoint_Presentation23.pptx"/><Relationship Id="rId3" Type="http://schemas.openxmlformats.org/officeDocument/2006/relationships/image" Target="../media/image49.gif"/><Relationship Id="rId7" Type="http://schemas.openxmlformats.org/officeDocument/2006/relationships/package" Target="../embeddings/Microsoft_Office_PowerPoint_Presentation12.pptx"/><Relationship Id="rId12" Type="http://schemas.openxmlformats.org/officeDocument/2006/relationships/package" Target="../embeddings/Microsoft_Office_PowerPoint_Presentation17.pptx"/><Relationship Id="rId17" Type="http://schemas.openxmlformats.org/officeDocument/2006/relationships/package" Target="../embeddings/Microsoft_Office_PowerPoint_Presentation22.pptx"/><Relationship Id="rId2" Type="http://schemas.openxmlformats.org/officeDocument/2006/relationships/slideLayout" Target="../slideLayouts/slideLayout2.xml"/><Relationship Id="rId16" Type="http://schemas.openxmlformats.org/officeDocument/2006/relationships/package" Target="../embeddings/Microsoft_Office_PowerPoint_Presentation21.pptx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PowerPoint_Presentation11.pptx"/><Relationship Id="rId11" Type="http://schemas.openxmlformats.org/officeDocument/2006/relationships/package" Target="../embeddings/Microsoft_Office_PowerPoint_Presentation16.pptx"/><Relationship Id="rId5" Type="http://schemas.openxmlformats.org/officeDocument/2006/relationships/package" Target="../embeddings/Microsoft_Office_Word_Document10.docx"/><Relationship Id="rId15" Type="http://schemas.openxmlformats.org/officeDocument/2006/relationships/package" Target="../embeddings/Microsoft_Office_PowerPoint_Presentation20.pptx"/><Relationship Id="rId10" Type="http://schemas.openxmlformats.org/officeDocument/2006/relationships/package" Target="../embeddings/Microsoft_Office_PowerPoint_Presentation15.pptx"/><Relationship Id="rId19" Type="http://schemas.openxmlformats.org/officeDocument/2006/relationships/hyperlink" Target="http://www.youtube.com/watch?v=Us9j6z2qFp0&amp;feature=youtu.be" TargetMode="External"/><Relationship Id="rId4" Type="http://schemas.openxmlformats.org/officeDocument/2006/relationships/hyperlink" Target="Hiperlinkovane%20prezentacije,%20upustvo%20i%20pripreme%20za%20cas/Uputstvo_asocijacije.pptx" TargetMode="External"/><Relationship Id="rId9" Type="http://schemas.openxmlformats.org/officeDocument/2006/relationships/package" Target="../embeddings/Microsoft_Office_PowerPoint_Presentation14.pptx"/><Relationship Id="rId14" Type="http://schemas.openxmlformats.org/officeDocument/2006/relationships/package" Target="../embeddings/Microsoft_Office_PowerPoint_Presentation19.ppt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24000" y="3276600"/>
            <a:ext cx="65605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x-none" sz="3200" dirty="0" smtClean="0"/>
              <a:t> Како</a:t>
            </a:r>
            <a:r>
              <a:rPr lang="en-US" sz="3200" dirty="0" smtClean="0"/>
              <a:t> </a:t>
            </a:r>
            <a:r>
              <a:rPr lang="x-none" sz="3200" dirty="0" smtClean="0"/>
              <a:t>савладати страх од неуспеха</a:t>
            </a:r>
            <a:r>
              <a:rPr lang="en-US" sz="3200" dirty="0" smtClean="0"/>
              <a:t>?</a:t>
            </a:r>
            <a:r>
              <a:rPr lang="x-none" sz="3200" dirty="0" smtClean="0"/>
              <a:t>  </a:t>
            </a:r>
            <a:endParaRPr lang="en-US" sz="3200" dirty="0"/>
          </a:p>
        </p:txBody>
      </p:sp>
      <p:sp>
        <p:nvSpPr>
          <p:cNvPr id="5" name="Rectangle 4"/>
          <p:cNvSpPr/>
          <p:nvPr/>
        </p:nvSpPr>
        <p:spPr>
          <a:xfrm>
            <a:off x="1905000" y="2209800"/>
            <a:ext cx="523220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x-none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Дружењем до знања</a:t>
            </a:r>
            <a:endParaRPr lang="en-US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992003" y="533400"/>
            <a:ext cx="50865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sr-Cyrl-C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Чајем до знања и дружења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38200" y="1066800"/>
            <a:ext cx="72628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Cyrl-CS" b="1" dirty="0" smtClean="0">
                <a:solidFill>
                  <a:srgbClr val="5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Технологија фармацеутских производа</a:t>
            </a:r>
            <a:r>
              <a:rPr lang="en-US" b="1" dirty="0" smtClean="0">
                <a:solidFill>
                  <a:srgbClr val="5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sr-Cyrl-CS" b="1" dirty="0" smtClean="0">
                <a:solidFill>
                  <a:srgbClr val="5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Лабораторијска екстракција</a:t>
            </a:r>
            <a:endParaRPr lang="en-US" b="1" dirty="0" smtClean="0">
              <a:solidFill>
                <a:srgbClr val="5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n-US" b="1" dirty="0">
              <a:solidFill>
                <a:srgbClr val="5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0721" name="Object 1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4953000" y="2590800"/>
          <a:ext cx="1591274" cy="1243184"/>
        </p:xfrm>
        <a:graphic>
          <a:graphicData uri="http://schemas.openxmlformats.org/presentationml/2006/ole">
            <p:oleObj spid="_x0000_s2050" name="Presentation" showAsIcon="1" r:id="rId3" imgW="914400" imgH="714240" progId="PowerPoint.Show.12">
              <p:embed/>
            </p:oleObj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2743200" y="1600200"/>
            <a:ext cx="3571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CS" sz="2400" b="1" dirty="0" smtClean="0">
                <a:solidFill>
                  <a:srgbClr val="5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НАУЧИЛИ</a:t>
            </a:r>
            <a:r>
              <a:rPr lang="en-US" sz="2400" b="1" dirty="0" smtClean="0">
                <a:solidFill>
                  <a:srgbClr val="5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Cyrl-CS" sz="2400" b="1" dirty="0" smtClean="0">
                <a:solidFill>
                  <a:srgbClr val="5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СМО</a:t>
            </a:r>
            <a:endParaRPr lang="en-US" sz="2400" b="1" dirty="0">
              <a:solidFill>
                <a:srgbClr val="5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8" name="Object 17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971800" y="4648200"/>
          <a:ext cx="1641333" cy="1384874"/>
        </p:xfrm>
        <a:graphic>
          <a:graphicData uri="http://schemas.openxmlformats.org/presentationml/2006/ole">
            <p:oleObj spid="_x0000_s2051" name="Presentation" showAsIcon="1" r:id="rId4" imgW="914400" imgH="771480" progId="PowerPoint.Show.12">
              <p:embed/>
            </p:oleObj>
          </a:graphicData>
        </a:graphic>
      </p:graphicFrame>
      <p:graphicFrame>
        <p:nvGraphicFramePr>
          <p:cNvPr id="21" name="Object 20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943600" y="4191000"/>
          <a:ext cx="1651999" cy="1393874"/>
        </p:xfrm>
        <a:graphic>
          <a:graphicData uri="http://schemas.openxmlformats.org/presentationml/2006/ole">
            <p:oleObj spid="_x0000_s2052" name="Packager Shell Object" showAsIcon="1" r:id="rId5" imgW="914400" imgH="771480" progId="Package">
              <p:embed/>
            </p:oleObj>
          </a:graphicData>
        </a:graphic>
      </p:graphicFrame>
      <p:graphicFrame>
        <p:nvGraphicFramePr>
          <p:cNvPr id="24" name="Object 23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990600" y="4648200"/>
          <a:ext cx="1537320" cy="1297114"/>
        </p:xfrm>
        <a:graphic>
          <a:graphicData uri="http://schemas.openxmlformats.org/presentationml/2006/ole">
            <p:oleObj spid="_x0000_s2053" name="Presentation" showAsIcon="1" r:id="rId6" imgW="914400" imgH="771480" progId="PowerPoint.Show.12">
              <p:embed/>
            </p:oleObj>
          </a:graphicData>
        </a:graphic>
      </p:graphicFrame>
      <p:graphicFrame>
        <p:nvGraphicFramePr>
          <p:cNvPr id="26" name="Object 25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781800" y="2590800"/>
          <a:ext cx="1584176" cy="1336649"/>
        </p:xfrm>
        <a:graphic>
          <a:graphicData uri="http://schemas.openxmlformats.org/presentationml/2006/ole">
            <p:oleObj spid="_x0000_s2054" name="Document" showAsIcon="1" r:id="rId7" imgW="914400" imgH="771480" progId="Word.Document.12">
              <p:embed/>
            </p:oleObj>
          </a:graphicData>
        </a:graphic>
      </p:graphicFrame>
      <p:pic>
        <p:nvPicPr>
          <p:cNvPr id="2056" name="Picture 8" descr="Lekovitog bilja u maslinovom ulju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295400" y="2306030"/>
            <a:ext cx="2971800" cy="1876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79712" y="1340768"/>
            <a:ext cx="68580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r-Cyrl-CS" sz="2000" u="sng" dirty="0" smtClean="0">
                <a:solidFill>
                  <a:srgbClr val="5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Задатак за ученике: </a:t>
            </a:r>
            <a:r>
              <a:rPr lang="sr-Cyrl-CS" sz="2000" dirty="0" smtClean="0">
                <a:solidFill>
                  <a:srgbClr val="5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Ученици откривају поља  изабране слагалице и погађају назив биљке, а могу да погађају и коначно решење – свака колона носи 5 бодова, а коначно решење 20 бодова. У осмој слагалици ученици треба да препознају слике биљака и да одреде  којој групи састојака биљака припадају.</a:t>
            </a:r>
          </a:p>
          <a:p>
            <a:pPr algn="just"/>
            <a:r>
              <a:rPr lang="sr-Cyrl-CS" sz="2000" u="sng" dirty="0" smtClean="0">
                <a:solidFill>
                  <a:srgbClr val="5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Напомена:</a:t>
            </a:r>
            <a:r>
              <a:rPr lang="sr-Cyrl-CS" sz="2000" dirty="0" smtClean="0">
                <a:solidFill>
                  <a:srgbClr val="5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just"/>
            <a:r>
              <a:rPr lang="sr-Cyrl-CS" sz="2000" dirty="0" smtClean="0">
                <a:solidFill>
                  <a:srgbClr val="5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*Бодовање  прате све групе, а резултате бележи наставник. На крају квиз-такмичења сабирају се бодови и проглашава  победничка група која на основу остварене победе има право да бира чај за чајанку</a:t>
            </a:r>
          </a:p>
          <a:p>
            <a:pPr algn="just"/>
            <a:r>
              <a:rPr lang="sr-Cyrl-CS" sz="2000" dirty="0" smtClean="0">
                <a:solidFill>
                  <a:srgbClr val="5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*Ученици који су се истакли током квиза добијају похвалу или су награђени одговарајућом оценом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95936" y="476672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CS" sz="3200" dirty="0" smtClean="0">
                <a:solidFill>
                  <a:srgbClr val="5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КВИЗ</a:t>
            </a:r>
            <a:endParaRPr lang="en-US" sz="3200" dirty="0">
              <a:solidFill>
                <a:srgbClr val="5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9" descr="GRANCICA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27584" y="620688"/>
            <a:ext cx="809625" cy="12192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2411760" y="692696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CS" u="sng" dirty="0" smtClean="0">
                <a:solidFill>
                  <a:srgbClr val="5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dirty="0"/>
          </a:p>
        </p:txBody>
      </p:sp>
      <p:graphicFrame>
        <p:nvGraphicFramePr>
          <p:cNvPr id="28674" name="Object 2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23528" y="2420888"/>
          <a:ext cx="1280142" cy="1080120"/>
        </p:xfrm>
        <a:graphic>
          <a:graphicData uri="http://schemas.openxmlformats.org/presentationml/2006/ole">
            <p:oleObj spid="_x0000_s3074" name="Presentation" showAsIcon="1" r:id="rId4" imgW="914400" imgH="771480" progId="PowerPoint.Show.12">
              <p:embed/>
            </p:oleObj>
          </a:graphicData>
        </a:graphic>
      </p:graphicFrame>
      <p:graphicFrame>
        <p:nvGraphicFramePr>
          <p:cNvPr id="14" name="Object 1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95536" y="3717032"/>
          <a:ext cx="1296144" cy="1093621"/>
        </p:xfrm>
        <a:graphic>
          <a:graphicData uri="http://schemas.openxmlformats.org/presentationml/2006/ole">
            <p:oleObj spid="_x0000_s3075" name="Document" showAsIcon="1" r:id="rId5" imgW="914400" imgH="771480" progId="Word.Document.12">
              <p:embed/>
            </p:oleObj>
          </a:graphicData>
        </a:graphic>
      </p:graphicFrame>
      <p:graphicFrame>
        <p:nvGraphicFramePr>
          <p:cNvPr id="28676" name="Object 4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23528" y="5157192"/>
          <a:ext cx="1424158" cy="1201634"/>
        </p:xfrm>
        <a:graphic>
          <a:graphicData uri="http://schemas.openxmlformats.org/presentationml/2006/ole">
            <p:oleObj spid="_x0000_s3076" name="Presentation" showAsIcon="1" r:id="rId6" imgW="914400" imgH="771480" progId="PowerPoint.Show.12">
              <p:embed/>
            </p:oleObj>
          </a:graphicData>
        </a:graphic>
      </p:graphicFrame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Documents and Settings\Olgica\My Documents\CAJEM DO ZNANJA I DRUZENJA\LIPA\Aleja lipe.JPG"/>
          <p:cNvPicPr>
            <a:picLocks noChangeAspect="1" noChangeArrowheads="1"/>
          </p:cNvPicPr>
          <p:nvPr/>
        </p:nvPicPr>
        <p:blipFill>
          <a:blip r:embed="rId2" cstate="print">
            <a:lum bright="41000"/>
          </a:blip>
          <a:srcRect/>
          <a:stretch>
            <a:fillRect/>
          </a:stretch>
        </p:blipFill>
        <p:spPr bwMode="auto">
          <a:xfrm>
            <a:off x="1643042" y="1071546"/>
            <a:ext cx="5689600" cy="4267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Rectangle 9"/>
          <p:cNvSpPr/>
          <p:nvPr/>
        </p:nvSpPr>
        <p:spPr>
          <a:xfrm>
            <a:off x="0" y="500042"/>
            <a:ext cx="892971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Cyrl-CS" sz="3600" b="1" dirty="0" smtClean="0">
                <a:solidFill>
                  <a:srgbClr val="004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МУДРОСТ ЛЕЖИ У... </a:t>
            </a:r>
            <a:r>
              <a:rPr lang="en-US" sz="3600" b="1" dirty="0" smtClean="0">
                <a:solidFill>
                  <a:srgbClr val="004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sr-Cyrl-CS" sz="3600" b="1" dirty="0" smtClean="0">
              <a:solidFill>
                <a:srgbClr val="004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n-US" b="1" dirty="0" smtClean="0">
              <a:solidFill>
                <a:srgbClr val="5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sr-Cyrl-CS" sz="3600" b="1" dirty="0" smtClean="0">
                <a:solidFill>
                  <a:srgbClr val="004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усвајању знања, </a:t>
            </a:r>
          </a:p>
          <a:p>
            <a:pPr algn="ctr"/>
            <a:r>
              <a:rPr lang="sr-Cyrl-CS" sz="3600" b="1" dirty="0" smtClean="0">
                <a:solidFill>
                  <a:srgbClr val="004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стицању искуства </a:t>
            </a:r>
          </a:p>
          <a:p>
            <a:pPr algn="ctr"/>
            <a:r>
              <a:rPr lang="sr-Cyrl-CS" sz="3600" b="1" dirty="0" smtClean="0">
                <a:solidFill>
                  <a:srgbClr val="004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посвећености идеји </a:t>
            </a:r>
          </a:p>
          <a:p>
            <a:pPr algn="ctr"/>
            <a:endParaRPr lang="en-US" sz="3600" b="1" dirty="0" smtClean="0">
              <a:solidFill>
                <a:srgbClr val="004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sr-Cyrl-CS" sz="3600" b="1" dirty="0" smtClean="0">
                <a:solidFill>
                  <a:srgbClr val="004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</a:p>
          <a:p>
            <a:pPr algn="ctr"/>
            <a:r>
              <a:rPr lang="sr-Cyrl-CS" sz="3600" b="1" dirty="0" smtClean="0">
                <a:solidFill>
                  <a:srgbClr val="5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МУДРОГ ЧОВЕКА</a:t>
            </a:r>
            <a:endParaRPr lang="en-US" sz="3600" b="1" dirty="0" smtClean="0">
              <a:solidFill>
                <a:srgbClr val="5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3600" b="1" dirty="0" smtClean="0">
                <a:solidFill>
                  <a:srgbClr val="5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Cyrl-CS" sz="3600" b="1" dirty="0" smtClean="0">
                <a:solidFill>
                  <a:srgbClr val="5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КРАСЕ</a:t>
            </a:r>
            <a:r>
              <a:rPr lang="en-US" sz="3600" b="1" dirty="0" smtClean="0">
                <a:solidFill>
                  <a:srgbClr val="5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Cyrl-CS" sz="3600" b="1" dirty="0" smtClean="0">
                <a:solidFill>
                  <a:srgbClr val="5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ДОБРА</a:t>
            </a:r>
            <a:r>
              <a:rPr lang="en-US" sz="3600" b="1" dirty="0" smtClean="0">
                <a:solidFill>
                  <a:srgbClr val="5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Cyrl-CS" sz="3600" b="1" dirty="0" smtClean="0">
                <a:solidFill>
                  <a:srgbClr val="5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ДЕЛА  </a:t>
            </a:r>
            <a:endParaRPr lang="en-US" sz="3600" b="1" dirty="0">
              <a:solidFill>
                <a:srgbClr val="5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620688"/>
            <a:ext cx="6072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C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КРАЈУ НАШЕГ ДРУЖЊА</a:t>
            </a:r>
            <a:endParaRPr 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505200" y="5562600"/>
            <a:ext cx="18219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sr-Cyrl-CS" b="1" dirty="0" smtClean="0">
                <a:solidFill>
                  <a:srgbClr val="5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Избор је Ваш  </a:t>
            </a:r>
            <a:endParaRPr lang="en-US" b="1" dirty="0">
              <a:solidFill>
                <a:srgbClr val="5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7" descr="Poziv za caj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500298" y="2786058"/>
            <a:ext cx="2433633" cy="182811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 descr="Linde_bei_Frankenbrunn Lipa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679156" y="2643182"/>
            <a:ext cx="1714497" cy="22859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Rectangle 10"/>
          <p:cNvSpPr/>
          <p:nvPr/>
        </p:nvSpPr>
        <p:spPr>
          <a:xfrm>
            <a:off x="3275856" y="1052736"/>
            <a:ext cx="26584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x-none" b="1" dirty="0" smtClean="0">
                <a:solidFill>
                  <a:srgbClr val="5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Позивамо вас на чај</a:t>
            </a:r>
            <a:r>
              <a:rPr lang="sr-Cyrl-CS" b="1" dirty="0" smtClean="0">
                <a:solidFill>
                  <a:srgbClr val="5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endParaRPr lang="en-US" b="1" dirty="0">
              <a:solidFill>
                <a:srgbClr val="5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2770" name="Object 2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923928" y="1556792"/>
          <a:ext cx="1194799" cy="1008112"/>
        </p:xfrm>
        <a:graphic>
          <a:graphicData uri="http://schemas.openxmlformats.org/presentationml/2006/ole">
            <p:oleObj spid="_x0000_s4098" name="Presentation" showAsIcon="1" r:id="rId5" imgW="914400" imgH="771480" progId="PowerPoint.Show.12">
              <p:embed/>
            </p:oleObj>
          </a:graphicData>
        </a:graphic>
      </p:graphicFrame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90600" y="533400"/>
            <a:ext cx="7162800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x-none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Где ме можете наћи?</a:t>
            </a:r>
            <a:endParaRPr lang="en-US" sz="3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x-none" dirty="0" smtClean="0"/>
              <a:t/>
            </a:r>
            <a:br>
              <a:rPr lang="x-none" dirty="0" smtClean="0"/>
            </a:br>
            <a:r>
              <a:rPr lang="en-US" sz="2400" dirty="0" smtClean="0"/>
              <a:t>YouTube :</a:t>
            </a:r>
          </a:p>
          <a:p>
            <a:r>
              <a:rPr lang="de-DE" u="sng" dirty="0" smtClean="0">
                <a:hlinkClick r:id="rId2"/>
              </a:rPr>
              <a:t>http://www.youtube.com/olgicalukac</a:t>
            </a:r>
            <a:r>
              <a:rPr lang="de-DE" u="sng" dirty="0" smtClean="0"/>
              <a:t> </a:t>
            </a:r>
            <a:r>
              <a:rPr lang="de-DE" dirty="0" smtClean="0"/>
              <a:t> ili  </a:t>
            </a:r>
            <a:r>
              <a:rPr lang="en-US" u="sng" dirty="0" smtClean="0">
                <a:hlinkClick r:id="rId3"/>
              </a:rPr>
              <a:t>http://www.youtube.com/lukacolgica</a:t>
            </a:r>
            <a:endParaRPr lang="en-US" u="sng" dirty="0" smtClean="0"/>
          </a:p>
          <a:p>
            <a:r>
              <a:rPr lang="en-US" sz="2400" dirty="0" smtClean="0"/>
              <a:t>Blog</a:t>
            </a:r>
            <a:r>
              <a:rPr lang="en-US" dirty="0" smtClean="0"/>
              <a:t> - </a:t>
            </a:r>
            <a:r>
              <a:rPr lang="en-US" dirty="0" smtClean="0">
                <a:hlinkClick r:id="rId4"/>
              </a:rPr>
              <a:t>http://poukeiporukeuistoriji.wordpress.com/</a:t>
            </a:r>
            <a:endParaRPr lang="en-US" dirty="0" smtClean="0"/>
          </a:p>
          <a:p>
            <a:r>
              <a:rPr lang="en-US" sz="2400" dirty="0" err="1" smtClean="0"/>
              <a:t>FaceBook</a:t>
            </a:r>
            <a:r>
              <a:rPr lang="en-US" sz="2400" dirty="0" smtClean="0"/>
              <a:t> -</a:t>
            </a:r>
            <a:r>
              <a:rPr lang="en-US" dirty="0" smtClean="0"/>
              <a:t> </a:t>
            </a:r>
            <a:r>
              <a:rPr lang="en-US" dirty="0" smtClean="0">
                <a:hlinkClick r:id="rId5"/>
              </a:rPr>
              <a:t>http://www.facebook.com/lukacolgica</a:t>
            </a:r>
            <a:endParaRPr lang="en-US" dirty="0" smtClean="0"/>
          </a:p>
          <a:p>
            <a:r>
              <a:rPr lang="en-US" dirty="0" smtClean="0"/>
              <a:t>*</a:t>
            </a:r>
            <a:r>
              <a:rPr lang="x-none" dirty="0" smtClean="0"/>
              <a:t>група</a:t>
            </a:r>
            <a:r>
              <a:rPr lang="en-US" dirty="0" smtClean="0"/>
              <a:t>: </a:t>
            </a:r>
            <a:r>
              <a:rPr lang="en-US" dirty="0" err="1" smtClean="0"/>
              <a:t>pouke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poruke</a:t>
            </a:r>
            <a:r>
              <a:rPr lang="en-US" dirty="0" smtClean="0"/>
              <a:t> u </a:t>
            </a:r>
            <a:r>
              <a:rPr lang="en-US" dirty="0" err="1" smtClean="0"/>
              <a:t>istoriji</a:t>
            </a:r>
            <a:endParaRPr lang="en-US" dirty="0" smtClean="0"/>
          </a:p>
          <a:p>
            <a:r>
              <a:rPr lang="en-US" dirty="0" smtClean="0"/>
              <a:t>*</a:t>
            </a:r>
            <a:r>
              <a:rPr lang="x-none" dirty="0" smtClean="0"/>
              <a:t>странице</a:t>
            </a:r>
            <a:r>
              <a:rPr lang="en-US" dirty="0" smtClean="0"/>
              <a:t>: </a:t>
            </a:r>
            <a:r>
              <a:rPr lang="en-US" dirty="0" err="1" smtClean="0"/>
              <a:t>Istoriografija</a:t>
            </a:r>
            <a:r>
              <a:rPr lang="en-US" dirty="0" smtClean="0"/>
              <a:t>, </a:t>
            </a:r>
            <a:r>
              <a:rPr lang="en-US" dirty="0" err="1" smtClean="0"/>
              <a:t>Besedni</a:t>
            </a:r>
            <a:r>
              <a:rPr lang="x-none" dirty="0" smtClean="0"/>
              <a:t>š</a:t>
            </a:r>
            <a:r>
              <a:rPr lang="en-US" dirty="0" err="1" smtClean="0"/>
              <a:t>tvo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besednici</a:t>
            </a:r>
            <a:endParaRPr lang="x-none" dirty="0" smtClean="0"/>
          </a:p>
          <a:p>
            <a:r>
              <a:rPr lang="en-US" sz="2400" dirty="0" smtClean="0"/>
              <a:t>Twitter</a:t>
            </a:r>
            <a:r>
              <a:rPr lang="en-US" dirty="0" smtClean="0"/>
              <a:t> - </a:t>
            </a:r>
            <a:r>
              <a:rPr lang="en-US" dirty="0" smtClean="0">
                <a:hlinkClick r:id="rId6"/>
              </a:rPr>
              <a:t>http://twitter.com/olukac</a:t>
            </a:r>
            <a:r>
              <a:rPr lang="en-US" dirty="0" smtClean="0"/>
              <a:t> </a:t>
            </a:r>
            <a:endParaRPr lang="x-none" dirty="0" smtClean="0"/>
          </a:p>
          <a:p>
            <a:r>
              <a:rPr lang="en-US" sz="2400" dirty="0" smtClean="0"/>
              <a:t>Slide</a:t>
            </a:r>
            <a:r>
              <a:rPr lang="x-none" sz="2400" dirty="0" smtClean="0"/>
              <a:t> </a:t>
            </a:r>
            <a:r>
              <a:rPr lang="en-US" sz="2400" dirty="0" err="1" smtClean="0"/>
              <a:t>Shar</a:t>
            </a:r>
            <a:r>
              <a:rPr lang="x-none" sz="2400" dirty="0" smtClean="0"/>
              <a:t>е - </a:t>
            </a:r>
            <a:r>
              <a:rPr lang="en-US" dirty="0" smtClean="0">
                <a:hlinkClick r:id="rId7"/>
              </a:rPr>
              <a:t>http://www.slideshare.net/olukac</a:t>
            </a:r>
            <a:endParaRPr lang="en-US" dirty="0" smtClean="0"/>
          </a:p>
          <a:p>
            <a:r>
              <a:rPr lang="en-US" sz="2400" dirty="0" smtClean="0"/>
              <a:t>E-mail </a:t>
            </a:r>
            <a:r>
              <a:rPr lang="en-US" sz="2400" dirty="0" err="1" smtClean="0"/>
              <a:t>adrese</a:t>
            </a:r>
            <a:r>
              <a:rPr lang="en-US" sz="2400" dirty="0" smtClean="0"/>
              <a:t>:</a:t>
            </a:r>
          </a:p>
          <a:p>
            <a:r>
              <a:rPr lang="en-US" dirty="0" smtClean="0">
                <a:hlinkClick r:id="rId8"/>
              </a:rPr>
              <a:t>olgica.lukac@hms.edu.rs</a:t>
            </a:r>
            <a:endParaRPr lang="en-US" dirty="0" smtClean="0"/>
          </a:p>
          <a:p>
            <a:r>
              <a:rPr lang="en-US" dirty="0" smtClean="0">
                <a:hlinkClick r:id="rId9"/>
              </a:rPr>
              <a:t>lukacolgica@gmail.com</a:t>
            </a:r>
            <a:endParaRPr lang="en-US" dirty="0" smtClean="0"/>
          </a:p>
          <a:p>
            <a:r>
              <a:rPr lang="en-US" dirty="0" smtClean="0">
                <a:hlinkClick r:id="rId10"/>
              </a:rPr>
              <a:t>rrol@yandex.ru</a:t>
            </a:r>
            <a:endParaRPr lang="en-US" dirty="0" smtClean="0"/>
          </a:p>
          <a:p>
            <a:endParaRPr lang="en-US" sz="2400" dirty="0" smtClean="0"/>
          </a:p>
          <a:p>
            <a:endParaRPr lang="en-US" sz="2400" dirty="0" smtClean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1371600"/>
            <a:ext cx="8077200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x-none" sz="2800" dirty="0" smtClean="0"/>
              <a:t>Претраживали смо интернет (групни и тимски рад)</a:t>
            </a:r>
          </a:p>
          <a:p>
            <a:r>
              <a:rPr lang="x-none" sz="2800" dirty="0" smtClean="0"/>
              <a:t>Класификовали смо истражено</a:t>
            </a:r>
          </a:p>
          <a:p>
            <a:r>
              <a:rPr lang="x-none" sz="2800" dirty="0" smtClean="0"/>
              <a:t>Презентовали смо одабрано</a:t>
            </a:r>
          </a:p>
          <a:p>
            <a:r>
              <a:rPr lang="x-none" sz="2800" dirty="0" smtClean="0"/>
              <a:t>Проверили смо сазнато - </a:t>
            </a:r>
            <a:r>
              <a:rPr lang="x-none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Квискотека</a:t>
            </a:r>
          </a:p>
          <a:p>
            <a:r>
              <a:rPr lang="x-none" sz="2800" dirty="0" smtClean="0"/>
              <a:t>Изнели смо своје ставове </a:t>
            </a:r>
          </a:p>
          <a:p>
            <a:r>
              <a:rPr lang="x-none" sz="2800" dirty="0" smtClean="0"/>
              <a:t>Оценили смо се....</a:t>
            </a:r>
          </a:p>
          <a:p>
            <a:endParaRPr lang="x-none" sz="1400" dirty="0" smtClean="0"/>
          </a:p>
          <a:p>
            <a:r>
              <a:rPr lang="x-none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Користили смо програме</a:t>
            </a:r>
            <a:r>
              <a:rPr lang="x-none" sz="2800" dirty="0" smtClean="0">
                <a:solidFill>
                  <a:srgbClr val="FF0000"/>
                </a:solidFill>
              </a:rPr>
              <a:t>: </a:t>
            </a:r>
            <a:endParaRPr lang="en-US" sz="2800" dirty="0" smtClean="0">
              <a:solidFill>
                <a:srgbClr val="FF0000"/>
              </a:solidFill>
            </a:endParaRPr>
          </a:p>
          <a:p>
            <a:pPr algn="just"/>
            <a:r>
              <a:rPr lang="en-US" sz="2400" dirty="0" smtClean="0"/>
              <a:t>PowerPoint, Audacity 1.3 Beta, Photo Story 3 for Windows, Windows Movie Maker 2.6, E.M. PowerPoint Video Converter, FreeMind-Windows-Installer-0.8.1-max (</a:t>
            </a:r>
            <a:r>
              <a:rPr lang="en-US" sz="2400" dirty="0" err="1" smtClean="0"/>
              <a:t>mape</a:t>
            </a:r>
            <a:r>
              <a:rPr lang="en-US" sz="2400" dirty="0" smtClean="0"/>
              <a:t> </a:t>
            </a:r>
            <a:r>
              <a:rPr lang="en-US" sz="2400" dirty="0" err="1" smtClean="0"/>
              <a:t>uma</a:t>
            </a:r>
            <a:r>
              <a:rPr lang="en-US" sz="2400" dirty="0" smtClean="0"/>
              <a:t>)….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2133600" y="533400"/>
            <a:ext cx="452662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x-none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 смо радили?</a:t>
            </a:r>
            <a:endParaRPr lang="en-US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990600"/>
            <a:ext cx="8429652" cy="206210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endParaRPr lang="en-US" sz="3200" dirty="0" smtClean="0">
              <a:ln w="11430"/>
              <a:solidFill>
                <a:srgbClr val="4D2403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endParaRPr lang="x-none" sz="3200" dirty="0" smtClean="0">
              <a:ln w="11430"/>
              <a:solidFill>
                <a:srgbClr val="4D2403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x-none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Путевима грчке, римске и </a:t>
            </a:r>
          </a:p>
          <a:p>
            <a:pPr algn="ctr"/>
            <a:r>
              <a:rPr lang="x-none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хелeнистичке културе </a:t>
            </a:r>
            <a:endParaRPr lang="en-US" sz="32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14348" y="3857628"/>
            <a:ext cx="637225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x-none" dirty="0" smtClean="0">
                <a:ln w="11430"/>
                <a:solidFill>
                  <a:srgbClr val="4D2403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аутор: Олгица Лукач</a:t>
            </a:r>
            <a:endParaRPr lang="en-US" dirty="0" smtClean="0">
              <a:ln w="11430"/>
              <a:solidFill>
                <a:srgbClr val="4D2403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x-none" dirty="0" smtClean="0">
                <a:ln w="11430"/>
                <a:solidFill>
                  <a:srgbClr val="4D2403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наставни</a:t>
            </a:r>
            <a:r>
              <a:rPr lang="en-US" dirty="0" smtClean="0">
                <a:ln w="11430"/>
                <a:solidFill>
                  <a:srgbClr val="4D2403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x-none" dirty="0" smtClean="0">
                <a:ln w="11430"/>
                <a:solidFill>
                  <a:srgbClr val="4D2403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предмет</a:t>
            </a:r>
            <a:r>
              <a:rPr lang="en-US" dirty="0" smtClean="0">
                <a:ln w="11430"/>
                <a:solidFill>
                  <a:srgbClr val="4D2403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: </a:t>
            </a:r>
            <a:r>
              <a:rPr lang="x-none" dirty="0" smtClean="0">
                <a:ln w="11430"/>
                <a:solidFill>
                  <a:srgbClr val="4D2403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историја</a:t>
            </a:r>
          </a:p>
          <a:p>
            <a:r>
              <a:rPr lang="x-none" dirty="0" smtClean="0">
                <a:ln w="11430"/>
                <a:solidFill>
                  <a:srgbClr val="4D2403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циљна група: ученици I</a:t>
            </a:r>
            <a:r>
              <a:rPr lang="en-US" dirty="0" smtClean="0">
                <a:ln w="11430"/>
                <a:solidFill>
                  <a:srgbClr val="4D2403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x-none" dirty="0" smtClean="0">
                <a:ln w="11430"/>
                <a:solidFill>
                  <a:srgbClr val="4D2403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</a:t>
            </a:r>
            <a:r>
              <a:rPr lang="en-US" dirty="0" smtClean="0">
                <a:ln w="11430"/>
                <a:solidFill>
                  <a:srgbClr val="4D2403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x-none" dirty="0" smtClean="0">
                <a:ln w="11430"/>
                <a:solidFill>
                  <a:srgbClr val="4D2403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II</a:t>
            </a:r>
            <a:r>
              <a:rPr lang="en-US" dirty="0" smtClean="0">
                <a:ln w="11430"/>
                <a:solidFill>
                  <a:srgbClr val="4D2403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x-none" smtClean="0">
                <a:ln w="11430"/>
                <a:solidFill>
                  <a:srgbClr val="4D2403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разреда</a:t>
            </a:r>
            <a:r>
              <a:rPr lang="en-US" smtClean="0">
                <a:ln w="11430"/>
                <a:solidFill>
                  <a:srgbClr val="4D2403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x-none" smtClean="0">
                <a:ln w="11430"/>
                <a:solidFill>
                  <a:srgbClr val="4D2403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средњих стручних</a:t>
            </a:r>
            <a:r>
              <a:rPr lang="en-US" smtClean="0">
                <a:ln w="11430"/>
                <a:solidFill>
                  <a:srgbClr val="4D2403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x-none" smtClean="0">
                <a:ln w="11430"/>
                <a:solidFill>
                  <a:srgbClr val="4D2403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школа</a:t>
            </a:r>
            <a:endParaRPr lang="x-none" dirty="0" smtClean="0">
              <a:ln w="11430"/>
              <a:solidFill>
                <a:srgbClr val="4D2403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x-none" dirty="0" smtClean="0">
                <a:ln w="11430"/>
                <a:solidFill>
                  <a:srgbClr val="4D2403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назив школе: Хемијско-медицинска школа, Вршац</a:t>
            </a:r>
          </a:p>
          <a:p>
            <a:endParaRPr lang="x-none" dirty="0" smtClean="0">
              <a:ln w="11430"/>
              <a:solidFill>
                <a:srgbClr val="4D2403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endParaRPr lang="x-none" dirty="0" smtClean="0">
              <a:ln w="11430"/>
              <a:solidFill>
                <a:srgbClr val="4D2403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x-none" dirty="0" smtClean="0">
                <a:ln w="11430"/>
                <a:solidFill>
                  <a:srgbClr val="4D2403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                                                        Вршац, 2012.</a:t>
            </a:r>
          </a:p>
        </p:txBody>
      </p:sp>
      <p:pic>
        <p:nvPicPr>
          <p:cNvPr id="4" name="Picture 1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3018821">
            <a:off x="6598317" y="4429169"/>
            <a:ext cx="1076670" cy="1501670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5" name="Picture 1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2997293">
            <a:off x="1560822" y="477712"/>
            <a:ext cx="1076670" cy="1501670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1"/>
          <p:cNvGrpSpPr/>
          <p:nvPr/>
        </p:nvGrpSpPr>
        <p:grpSpPr>
          <a:xfrm>
            <a:off x="2571736" y="1142984"/>
            <a:ext cx="5643602" cy="2714644"/>
            <a:chOff x="1071538" y="1071546"/>
            <a:chExt cx="5070047" cy="1714513"/>
          </a:xfrm>
        </p:grpSpPr>
        <p:sp>
          <p:nvSpPr>
            <p:cNvPr id="7" name="TextBox 6"/>
            <p:cNvSpPr txBox="1"/>
            <p:nvPr/>
          </p:nvSpPr>
          <p:spPr>
            <a:xfrm>
              <a:off x="1071538" y="1071546"/>
              <a:ext cx="785818" cy="117639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x-none" sz="8000" b="1" dirty="0" smtClean="0">
                  <a:ln w="11430"/>
                  <a:solidFill>
                    <a:srgbClr val="4D2403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1</a:t>
              </a:r>
              <a:endParaRPr lang="en-US" sz="8000" b="1" dirty="0">
                <a:ln w="11430"/>
                <a:solidFill>
                  <a:srgbClr val="4D2403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  <p:grpSp>
          <p:nvGrpSpPr>
            <p:cNvPr id="3" name="Group 7"/>
            <p:cNvGrpSpPr/>
            <p:nvPr/>
          </p:nvGrpSpPr>
          <p:grpSpPr>
            <a:xfrm>
              <a:off x="1571604" y="1071546"/>
              <a:ext cx="4569981" cy="1714513"/>
              <a:chOff x="2655948" y="571480"/>
              <a:chExt cx="4569981" cy="1714513"/>
            </a:xfrm>
          </p:grpSpPr>
          <p:pic>
            <p:nvPicPr>
              <p:cNvPr id="2050" name="Picture 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655948" y="571481"/>
                <a:ext cx="2558973" cy="17145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softEdge rad="317500"/>
              </a:effectLst>
            </p:spPr>
          </p:pic>
          <p:pic>
            <p:nvPicPr>
              <p:cNvPr id="2052" name="Picture 4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4714876" y="571480"/>
                <a:ext cx="2511053" cy="16801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softEdge rad="317500"/>
              </a:effectLst>
            </p:spPr>
          </p:pic>
        </p:grpSp>
      </p:grpSp>
      <p:sp>
        <p:nvSpPr>
          <p:cNvPr id="16" name="TextBox 15"/>
          <p:cNvSpPr txBox="1"/>
          <p:nvPr/>
        </p:nvSpPr>
        <p:spPr>
          <a:xfrm>
            <a:off x="2500298" y="714356"/>
            <a:ext cx="557216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x-none" sz="3200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Објашњење и упутство за рад</a:t>
            </a:r>
            <a:endParaRPr lang="en-US" sz="3200" b="1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aphicFrame>
        <p:nvGraphicFramePr>
          <p:cNvPr id="14" name="Object 13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6643702" y="5143512"/>
          <a:ext cx="1100674" cy="928694"/>
        </p:xfrm>
        <a:graphic>
          <a:graphicData uri="http://schemas.openxmlformats.org/presentationml/2006/ole">
            <p:oleObj spid="_x0000_s20482" name="Document" showAsIcon="1" r:id="rId5" imgW="914400" imgH="771480" progId="Word.Document.12">
              <p:embed/>
            </p:oleObj>
          </a:graphicData>
        </a:graphic>
      </p:graphicFrame>
      <p:grpSp>
        <p:nvGrpSpPr>
          <p:cNvPr id="4" name="Group 14"/>
          <p:cNvGrpSpPr/>
          <p:nvPr/>
        </p:nvGrpSpPr>
        <p:grpSpPr>
          <a:xfrm>
            <a:off x="1285852" y="3929066"/>
            <a:ext cx="4429156" cy="2500330"/>
            <a:chOff x="785786" y="3429000"/>
            <a:chExt cx="5401296" cy="2977614"/>
          </a:xfrm>
        </p:grpSpPr>
        <p:sp>
          <p:nvSpPr>
            <p:cNvPr id="18" name="TextBox 17"/>
            <p:cNvSpPr txBox="1"/>
            <p:nvPr/>
          </p:nvSpPr>
          <p:spPr>
            <a:xfrm>
              <a:off x="785786" y="4429132"/>
              <a:ext cx="78581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x-none" sz="8000" b="1" dirty="0" smtClean="0">
                  <a:ln w="11430"/>
                  <a:solidFill>
                    <a:srgbClr val="4D2403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2</a:t>
              </a:r>
              <a:endParaRPr lang="en-US" sz="8000" b="1" dirty="0">
                <a:ln w="11430"/>
                <a:solidFill>
                  <a:srgbClr val="4D2403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  <p:pic>
          <p:nvPicPr>
            <p:cNvPr id="19" name="Picture 5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71604" y="4714884"/>
              <a:ext cx="2044687" cy="16237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" name="Picture 7"/>
            <p:cNvPicPr>
              <a:picLocks noChangeAspect="1" noChangeArrowheads="1"/>
            </p:cNvPicPr>
            <p:nvPr/>
          </p:nvPicPr>
          <p:blipFill>
            <a:blip r:embed="rId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929058" y="3429000"/>
              <a:ext cx="2258024" cy="29776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8" descr="C:\Users\Korisnik\Desktop\Internet.jpg"/>
            <p:cNvPicPr>
              <a:picLocks noChangeAspect="1" noChangeArrowheads="1"/>
            </p:cNvPicPr>
            <p:nvPr/>
          </p:nvPicPr>
          <p:blipFill>
            <a:blip r:embed="rId8" cstate="email">
              <a:clrChange>
                <a:clrFrom>
                  <a:srgbClr val="EEEEEE"/>
                </a:clrFrom>
                <a:clrTo>
                  <a:srgbClr val="EEEEE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14414" y="3929066"/>
              <a:ext cx="2182059" cy="642942"/>
            </a:xfrm>
            <a:prstGeom prst="rect">
              <a:avLst/>
            </a:prstGeom>
            <a:noFill/>
          </p:spPr>
        </p:pic>
      </p:grpSp>
      <p:grpSp>
        <p:nvGrpSpPr>
          <p:cNvPr id="5" name="Group 24"/>
          <p:cNvGrpSpPr/>
          <p:nvPr/>
        </p:nvGrpSpPr>
        <p:grpSpPr>
          <a:xfrm>
            <a:off x="6643702" y="3857628"/>
            <a:ext cx="928694" cy="1271591"/>
            <a:chOff x="2000232" y="928670"/>
            <a:chExt cx="928694" cy="1271591"/>
          </a:xfrm>
        </p:grpSpPr>
        <p:pic>
          <p:nvPicPr>
            <p:cNvPr id="27" name="Picture 8" descr="C:\Users\Korisnik\AppData\Local\Microsoft\Windows\Temporary Internet Files\Content.IE5\ZV08LMLL\MC900442084[1].wmf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214546" y="928670"/>
              <a:ext cx="714380" cy="819649"/>
            </a:xfrm>
            <a:prstGeom prst="rect">
              <a:avLst/>
            </a:prstGeom>
            <a:noFill/>
          </p:spPr>
        </p:pic>
        <p:graphicFrame>
          <p:nvGraphicFramePr>
            <p:cNvPr id="28" name="Object 27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2000232" y="1428736"/>
            <a:ext cx="914400" cy="771525"/>
          </p:xfrm>
          <a:graphic>
            <a:graphicData uri="http://schemas.openxmlformats.org/presentationml/2006/ole">
              <p:oleObj spid="_x0000_s20483" name="Packager Shell Object" showAsIcon="1" r:id="rId10" imgW="914400" imgH="771480" progId="Package">
                <p:embed/>
              </p:oleObj>
            </a:graphicData>
          </a:graphic>
        </p:graphicFrame>
      </p:grpSp>
      <p:sp>
        <p:nvSpPr>
          <p:cNvPr id="30" name="TextBox 29"/>
          <p:cNvSpPr txBox="1"/>
          <p:nvPr/>
        </p:nvSpPr>
        <p:spPr>
          <a:xfrm>
            <a:off x="428596" y="3786190"/>
            <a:ext cx="378621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x-none" sz="3200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Задаци за ученике</a:t>
            </a:r>
            <a:endParaRPr lang="en-US" sz="3200" b="1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aphicFrame>
        <p:nvGraphicFramePr>
          <p:cNvPr id="31" name="Object 30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1071538" y="1357298"/>
          <a:ext cx="1185342" cy="1000132"/>
        </p:xfrm>
        <a:graphic>
          <a:graphicData uri="http://schemas.openxmlformats.org/presentationml/2006/ole">
            <p:oleObj spid="_x0000_s20484" name="Document" showAsIcon="1" r:id="rId11" imgW="914400" imgH="771480" progId="Word.Document.12">
              <p:embed/>
            </p:oleObj>
          </a:graphicData>
        </a:graphic>
      </p:graphicFrame>
      <p:grpSp>
        <p:nvGrpSpPr>
          <p:cNvPr id="6" name="Group 31"/>
          <p:cNvGrpSpPr/>
          <p:nvPr/>
        </p:nvGrpSpPr>
        <p:grpSpPr>
          <a:xfrm>
            <a:off x="1285852" y="2285992"/>
            <a:ext cx="1016007" cy="1285884"/>
            <a:chOff x="1412853" y="2285992"/>
            <a:chExt cx="1016007" cy="1285884"/>
          </a:xfrm>
        </p:grpSpPr>
        <p:pic>
          <p:nvPicPr>
            <p:cNvPr id="23" name="Picture 8" descr="C:\Users\Korisnik\AppData\Local\Microsoft\Windows\Temporary Internet Files\Content.IE5\ZV08LMLL\MC900442084[1].wmf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643042" y="2285992"/>
              <a:ext cx="785818" cy="819649"/>
            </a:xfrm>
            <a:prstGeom prst="rect">
              <a:avLst/>
            </a:prstGeom>
            <a:noFill/>
          </p:spPr>
        </p:pic>
        <p:graphicFrame>
          <p:nvGraphicFramePr>
            <p:cNvPr id="29" name="Object 28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1412853" y="2714620"/>
            <a:ext cx="1016007" cy="857256"/>
          </p:xfrm>
          <a:graphic>
            <a:graphicData uri="http://schemas.openxmlformats.org/presentationml/2006/ole">
              <p:oleObj spid="_x0000_s20485" name="Packager Shell Object" showAsIcon="1" r:id="rId12" imgW="914400" imgH="771480" progId="Package">
                <p:embed/>
              </p:oleObj>
            </a:graphicData>
          </a:graphic>
        </p:graphicFrame>
      </p:grp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ct 8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500562" y="2000240"/>
          <a:ext cx="1185342" cy="1000132"/>
        </p:xfrm>
        <a:graphic>
          <a:graphicData uri="http://schemas.openxmlformats.org/presentationml/2006/ole">
            <p:oleObj spid="_x0000_s21506" name="Presentation" showAsIcon="1" r:id="rId3" imgW="914400" imgH="771480" progId="PowerPoint.Show.12">
              <p:embed/>
            </p:oleObj>
          </a:graphicData>
        </a:graphic>
      </p:graphicFrame>
      <p:pic>
        <p:nvPicPr>
          <p:cNvPr id="3" name="Picture 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13433148">
            <a:off x="999799" y="729117"/>
            <a:ext cx="1038092" cy="1447865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8" name="Picture 8" descr="C:\Users\Korisnik\Desktop\Herodotova karta.gif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CC99"/>
              </a:clrFrom>
              <a:clrTo>
                <a:srgbClr val="FFCC9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14400" y="3124200"/>
            <a:ext cx="3777120" cy="2500330"/>
          </a:xfrm>
          <a:prstGeom prst="rect">
            <a:avLst/>
          </a:prstGeom>
          <a:noFill/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500826" y="1000108"/>
            <a:ext cx="1484560" cy="1601401"/>
          </a:xfrm>
          <a:prstGeom prst="rect">
            <a:avLst/>
          </a:prstGeom>
          <a:noFill/>
          <a:ln w="63500" cmpd="dbl">
            <a:solidFill>
              <a:srgbClr val="4D2403"/>
            </a:solidFill>
            <a:miter lim="800000"/>
            <a:headEnd/>
            <a:tailEnd/>
          </a:ln>
          <a:effectLst/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67400" y="3124200"/>
            <a:ext cx="2071702" cy="2776508"/>
          </a:xfrm>
          <a:prstGeom prst="rect">
            <a:avLst/>
          </a:prstGeom>
          <a:noFill/>
          <a:ln w="63500">
            <a:solidFill>
              <a:srgbClr val="4D2403"/>
            </a:solidFill>
            <a:miter lim="800000"/>
            <a:headEnd/>
            <a:tailEnd/>
          </a:ln>
          <a:effectLst/>
        </p:spPr>
      </p:pic>
      <p:grpSp>
        <p:nvGrpSpPr>
          <p:cNvPr id="4" name="Group 17"/>
          <p:cNvGrpSpPr/>
          <p:nvPr/>
        </p:nvGrpSpPr>
        <p:grpSpPr>
          <a:xfrm>
            <a:off x="1500166" y="1714488"/>
            <a:ext cx="914400" cy="1200153"/>
            <a:chOff x="1514460" y="1643050"/>
            <a:chExt cx="914400" cy="1200153"/>
          </a:xfrm>
        </p:grpSpPr>
        <p:pic>
          <p:nvPicPr>
            <p:cNvPr id="17" name="Picture 8" descr="C:\Users\Korisnik\AppData\Local\Microsoft\Windows\Temporary Internet Files\Content.IE5\ZV08LMLL\MC900442084[1].wmf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714480" y="1643050"/>
              <a:ext cx="714380" cy="819649"/>
            </a:xfrm>
            <a:prstGeom prst="rect">
              <a:avLst/>
            </a:prstGeom>
            <a:noFill/>
          </p:spPr>
        </p:pic>
        <p:graphicFrame>
          <p:nvGraphicFramePr>
            <p:cNvPr id="15" name="Object 14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1514460" y="2071678"/>
            <a:ext cx="914400" cy="771525"/>
          </p:xfrm>
          <a:graphic>
            <a:graphicData uri="http://schemas.openxmlformats.org/presentationml/2006/ole">
              <p:oleObj spid="_x0000_s21507" name="Packager Shell Object" showAsIcon="1" r:id="rId9" imgW="914400" imgH="771480" progId="Package">
                <p:embed/>
              </p:oleObj>
            </a:graphicData>
          </a:graphic>
        </p:graphicFrame>
      </p:grpSp>
      <p:sp>
        <p:nvSpPr>
          <p:cNvPr id="19" name="TextBox 18"/>
          <p:cNvSpPr txBox="1"/>
          <p:nvPr/>
        </p:nvSpPr>
        <p:spPr>
          <a:xfrm>
            <a:off x="2857488" y="1071546"/>
            <a:ext cx="247651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x-none" sz="3200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Квискотека</a:t>
            </a:r>
            <a:endParaRPr lang="en-US" sz="3200" b="1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aphicFrame>
        <p:nvGraphicFramePr>
          <p:cNvPr id="16" name="Object 15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143240" y="2000240"/>
          <a:ext cx="1082153" cy="913067"/>
        </p:xfrm>
        <a:graphic>
          <a:graphicData uri="http://schemas.openxmlformats.org/presentationml/2006/ole">
            <p:oleObj spid="_x0000_s21508" name="Document" showAsIcon="1" r:id="rId10" imgW="914400" imgH="771480" progId="Word.Document.12">
              <p:embed/>
            </p:oleObj>
          </a:graphicData>
        </a:graphic>
      </p:graphicFrame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28596" y="4357694"/>
            <a:ext cx="80010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 err="1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Споменик</a:t>
            </a:r>
            <a:r>
              <a:rPr lang="en-US" sz="2000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који</a:t>
            </a:r>
            <a:r>
              <a:rPr lang="en-US" sz="2000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обележава</a:t>
            </a:r>
            <a:r>
              <a:rPr lang="en-US" sz="2000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место</a:t>
            </a:r>
            <a:r>
              <a:rPr lang="en-US" sz="2000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</a:t>
            </a:r>
            <a:r>
              <a:rPr lang="en-US" sz="2000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којем</a:t>
            </a:r>
            <a:r>
              <a:rPr lang="en-US" sz="2000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је</a:t>
            </a:r>
            <a:r>
              <a:rPr lang="en-US" sz="2000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рођен</a:t>
            </a:r>
            <a:r>
              <a:rPr lang="en-US" sz="2000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Адолф</a:t>
            </a:r>
            <a:r>
              <a:rPr lang="en-US" sz="2000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Хитлер</a:t>
            </a:r>
            <a:r>
              <a:rPr lang="en-US" sz="2000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en-US" sz="2000" dirty="0" err="1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Текст</a:t>
            </a:r>
            <a:r>
              <a:rPr lang="en-US" sz="2000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гласи</a:t>
            </a:r>
            <a:r>
              <a:rPr lang="en-US" sz="2000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sz="2000" b="1" i="1" dirty="0" err="1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</a:t>
            </a:r>
            <a:r>
              <a:rPr lang="en-US" sz="2000" b="1" i="1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i="1" dirty="0" err="1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мир</a:t>
            </a:r>
            <a:r>
              <a:rPr lang="x-none" sz="2000" b="1" i="1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en-US" sz="2000" b="1" i="1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i="1" dirty="0" err="1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слободу</a:t>
            </a:r>
            <a:r>
              <a:rPr lang="en-US" sz="2000" b="1" i="1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en-US" sz="2000" b="1" i="1" dirty="0" err="1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демократију</a:t>
            </a:r>
            <a:r>
              <a:rPr lang="en-US" sz="2000" b="1" i="1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i="1" dirty="0" err="1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никада</a:t>
            </a:r>
            <a:r>
              <a:rPr lang="en-US" sz="2000" b="1" i="1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i="1" dirty="0" err="1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више</a:t>
            </a:r>
            <a:r>
              <a:rPr lang="en-US" sz="2000" b="1" i="1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i="1" dirty="0" err="1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фашизам</a:t>
            </a:r>
            <a:r>
              <a:rPr lang="x-none" sz="2000" b="1" i="1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en-US" sz="2000" b="1" i="1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i="1" dirty="0" err="1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милиони</a:t>
            </a:r>
            <a:r>
              <a:rPr lang="en-US" sz="2000" b="1" i="1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i="1" dirty="0" err="1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мртвих</a:t>
            </a:r>
            <a:r>
              <a:rPr lang="en-US" sz="2000" b="1" i="1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i="1" dirty="0" err="1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</a:t>
            </a:r>
            <a:r>
              <a:rPr lang="en-US" sz="2000" b="1" i="1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i="1" dirty="0" err="1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подсећају</a:t>
            </a:r>
            <a:r>
              <a:rPr lang="en-US" sz="2000" b="1" i="1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sr-Cyrl-CS" sz="2000" b="1" i="1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Натпис</a:t>
            </a:r>
            <a:r>
              <a:rPr lang="en-US" sz="2000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је</a:t>
            </a:r>
            <a:r>
              <a:rPr lang="en-US" sz="2000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уклесан</a:t>
            </a:r>
            <a:r>
              <a:rPr lang="en-US" sz="2000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</a:t>
            </a:r>
            <a:r>
              <a:rPr lang="en-US" sz="2000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камену</a:t>
            </a:r>
            <a:r>
              <a:rPr lang="en-US" sz="2000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</a:t>
            </a:r>
            <a:r>
              <a:rPr lang="en-US" sz="2000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каменолома</a:t>
            </a:r>
            <a:r>
              <a:rPr lang="en-US" sz="2000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концентрационог</a:t>
            </a:r>
            <a:r>
              <a:rPr lang="en-US" sz="2000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логора</a:t>
            </a:r>
            <a:r>
              <a:rPr lang="en-US" sz="2000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Матхаузен</a:t>
            </a:r>
            <a:r>
              <a:rPr lang="sr-Cyrl-CS" sz="2000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US" sz="2000" dirty="0">
              <a:solidFill>
                <a:srgbClr val="34006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8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05200" y="2209800"/>
            <a:ext cx="2268116" cy="1418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2057400" y="838200"/>
            <a:ext cx="50006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CS" sz="2400" b="1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Шта нас је подстакло?</a:t>
            </a:r>
            <a:endParaRPr lang="en-US" sz="2400" b="1" dirty="0">
              <a:solidFill>
                <a:srgbClr val="34006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969658" y="381000"/>
            <a:ext cx="53969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x-none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Свет између два светска рата</a:t>
            </a: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95600" y="304800"/>
            <a:ext cx="3276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CS" sz="2000" b="1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Сазнали смо</a:t>
            </a:r>
            <a:r>
              <a:rPr lang="en-US" sz="2000" b="1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Cyrl-CS" sz="2000" b="1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више </a:t>
            </a:r>
            <a:endParaRPr lang="en-US" sz="2000" b="1" dirty="0" smtClean="0">
              <a:solidFill>
                <a:srgbClr val="34006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sr-Cyrl-CS" sz="2000" b="1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тоталитарним и</a:t>
            </a:r>
            <a:endParaRPr lang="en-US" sz="2000" b="1" dirty="0" smtClean="0">
              <a:solidFill>
                <a:srgbClr val="34006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sr-Cyrl-CS" sz="2000" b="1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ауторитарним режимима</a:t>
            </a:r>
            <a:endParaRPr lang="en-US" sz="2000" b="1" dirty="0">
              <a:solidFill>
                <a:srgbClr val="34006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338" name="Picture 2" descr="C:\Documents and Settings\Olgica\My Documents\Svet izmedju dva svetska rata - ZUOV 2010\Slike za licnosti_asocijacije\Adolf_Hitl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3657600"/>
            <a:ext cx="1443990" cy="2286000"/>
          </a:xfrm>
          <a:prstGeom prst="rect">
            <a:avLst/>
          </a:prstGeom>
          <a:noFill/>
          <a:ln>
            <a:solidFill>
              <a:srgbClr val="340068"/>
            </a:solidFill>
          </a:ln>
          <a:effectLst>
            <a:softEdge rad="63500"/>
          </a:effectLst>
        </p:spPr>
      </p:pic>
      <p:pic>
        <p:nvPicPr>
          <p:cNvPr id="14339" name="Picture 3" descr="C:\Documents and Settings\Olgica\My Documents\Svet izmedju dva svetska rata - ZUOV 2010\Slike za licnosti_asocijacije\Benito_Mussolini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62000" y="609600"/>
            <a:ext cx="1688733" cy="2347904"/>
          </a:xfrm>
          <a:prstGeom prst="rect">
            <a:avLst/>
          </a:prstGeom>
          <a:noFill/>
          <a:ln>
            <a:solidFill>
              <a:srgbClr val="340068"/>
            </a:solidFill>
          </a:ln>
          <a:effectLst>
            <a:softEdge rad="63500"/>
          </a:effectLst>
        </p:spPr>
      </p:pic>
      <p:pic>
        <p:nvPicPr>
          <p:cNvPr id="14340" name="Picture 4" descr="C:\Documents and Settings\Olgica\My Documents\Svet izmedju dva svetska rata - ZUOV 2010\Slike za licnosti_asocijacije\Francisko Franko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553200" y="762000"/>
            <a:ext cx="1658013" cy="2208473"/>
          </a:xfrm>
          <a:prstGeom prst="rect">
            <a:avLst/>
          </a:prstGeom>
          <a:noFill/>
          <a:ln>
            <a:solidFill>
              <a:srgbClr val="340068"/>
            </a:solidFill>
          </a:ln>
          <a:effectLst>
            <a:softEdge rad="127000"/>
          </a:effectLst>
        </p:spPr>
      </p:pic>
      <p:sp>
        <p:nvSpPr>
          <p:cNvPr id="11" name="TextBox 10"/>
          <p:cNvSpPr txBox="1"/>
          <p:nvPr/>
        </p:nvSpPr>
        <p:spPr>
          <a:xfrm>
            <a:off x="609600" y="2819400"/>
            <a:ext cx="2071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Duce</a:t>
            </a:r>
            <a:endParaRPr lang="sr-Cyrl-CS" sz="1400" dirty="0" smtClean="0">
              <a:solidFill>
                <a:srgbClr val="34006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sr-Cyrl-CS" sz="1400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Бенито Мусолини</a:t>
            </a:r>
            <a:endParaRPr lang="en-US" sz="1400" dirty="0">
              <a:solidFill>
                <a:srgbClr val="34006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990600" y="5867400"/>
            <a:ext cx="14078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 err="1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Führer</a:t>
            </a:r>
            <a:r>
              <a:rPr lang="en-US" sz="1400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Cyrl-CS" sz="1400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sr-Cyrl-CS" sz="1400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Адолф Хитлер</a:t>
            </a:r>
            <a:endParaRPr lang="en-US" sz="1400" dirty="0">
              <a:solidFill>
                <a:srgbClr val="34006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400800" y="2819400"/>
            <a:ext cx="19288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Caudillo</a:t>
            </a:r>
            <a:endParaRPr lang="sr-Cyrl-CS" sz="1400" dirty="0" smtClean="0">
              <a:solidFill>
                <a:srgbClr val="34006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sr-Cyrl-CS" sz="1400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Феанциско Франко</a:t>
            </a:r>
            <a:endParaRPr lang="en-US" sz="1400" dirty="0">
              <a:solidFill>
                <a:srgbClr val="34006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581400" y="1371600"/>
            <a:ext cx="20882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CS" sz="1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Почетак нашег рада</a:t>
            </a:r>
            <a:endParaRPr lang="en-US" sz="1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477000" y="5638800"/>
            <a:ext cx="20081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sr-Cyrl-CS" sz="1400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</a:t>
            </a:r>
            <a:r>
              <a:rPr lang="x-none" sz="1400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љ</a:t>
            </a:r>
            <a:r>
              <a:rPr lang="sr-Cyrl-CS" sz="1400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</a:t>
            </a:r>
            <a:r>
              <a:rPr lang="en-US" sz="1400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sr-Cyrl-CS" sz="1400" dirty="0" smtClean="0">
              <a:solidFill>
                <a:srgbClr val="34006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sr-Cyrl-CS" sz="1400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Јосиф  В. Џугашвили</a:t>
            </a:r>
            <a:r>
              <a:rPr lang="en-US" sz="1400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sz="1400" dirty="0">
              <a:solidFill>
                <a:srgbClr val="34006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4" descr="C:\Documents and Settings\Olgica\Desktop\Staljin za prezentaciju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629400" y="3657600"/>
            <a:ext cx="1524000" cy="2105025"/>
          </a:xfrm>
          <a:prstGeom prst="rect">
            <a:avLst/>
          </a:prstGeom>
          <a:noFill/>
          <a:ln w="12700" cmpd="dbl">
            <a:solidFill>
              <a:srgbClr val="340068"/>
            </a:solidFill>
          </a:ln>
          <a:effectLst>
            <a:softEdge rad="63500"/>
          </a:effectLst>
        </p:spPr>
      </p:pic>
      <p:sp>
        <p:nvSpPr>
          <p:cNvPr id="24" name="Rectangle 23"/>
          <p:cNvSpPr/>
          <p:nvPr/>
        </p:nvSpPr>
        <p:spPr>
          <a:xfrm>
            <a:off x="2971800" y="1676400"/>
            <a:ext cx="32766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7"/>
              </a:rPr>
              <a:t>http://www.youtube.com/watch?v=SieEQlc9VNw</a:t>
            </a:r>
            <a:endParaRPr lang="en-US" sz="1200" dirty="0"/>
          </a:p>
        </p:txBody>
      </p:sp>
      <p:graphicFrame>
        <p:nvGraphicFramePr>
          <p:cNvPr id="39943" name="Object 7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124200" y="4191000"/>
          <a:ext cx="914400" cy="771525"/>
        </p:xfrm>
        <a:graphic>
          <a:graphicData uri="http://schemas.openxmlformats.org/presentationml/2006/ole">
            <p:oleObj spid="_x0000_s39943" name="Document" showAsIcon="1" r:id="rId8" imgW="914400" imgH="771480" progId="Word.Document.12">
              <p:embed/>
            </p:oleObj>
          </a:graphicData>
        </a:graphic>
      </p:graphicFrame>
      <p:graphicFrame>
        <p:nvGraphicFramePr>
          <p:cNvPr id="39944" name="Object 8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352800" y="2971800"/>
          <a:ext cx="914400" cy="771525"/>
        </p:xfrm>
        <a:graphic>
          <a:graphicData uri="http://schemas.openxmlformats.org/presentationml/2006/ole">
            <p:oleObj spid="_x0000_s39944" name="Document" showAsIcon="1" r:id="rId9" imgW="914400" imgH="771480" progId="Word.Document.12">
              <p:embed/>
            </p:oleObj>
          </a:graphicData>
        </a:graphic>
      </p:graphicFrame>
      <p:graphicFrame>
        <p:nvGraphicFramePr>
          <p:cNvPr id="39945" name="Object 9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800600" y="2971800"/>
          <a:ext cx="914400" cy="771525"/>
        </p:xfrm>
        <a:graphic>
          <a:graphicData uri="http://schemas.openxmlformats.org/presentationml/2006/ole">
            <p:oleObj spid="_x0000_s39945" name="Document" showAsIcon="1" r:id="rId10" imgW="914400" imgH="771480" progId="Word.Document.12">
              <p:embed/>
            </p:oleObj>
          </a:graphicData>
        </a:graphic>
      </p:graphicFrame>
      <p:graphicFrame>
        <p:nvGraphicFramePr>
          <p:cNvPr id="39946" name="Object 10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876800" y="4191000"/>
          <a:ext cx="914400" cy="771525"/>
        </p:xfrm>
        <a:graphic>
          <a:graphicData uri="http://schemas.openxmlformats.org/presentationml/2006/ole">
            <p:oleObj spid="_x0000_s39946" name="Document" showAsIcon="1" r:id="rId11" imgW="914400" imgH="771480" progId="Word.Document.12">
              <p:embed/>
            </p:oleObj>
          </a:graphicData>
        </a:graphic>
      </p:graphicFrame>
      <p:graphicFrame>
        <p:nvGraphicFramePr>
          <p:cNvPr id="39947" name="Object 1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114800" y="5105400"/>
          <a:ext cx="914400" cy="771525"/>
        </p:xfrm>
        <a:graphic>
          <a:graphicData uri="http://schemas.openxmlformats.org/presentationml/2006/ole">
            <p:oleObj spid="_x0000_s39947" name="Document" showAsIcon="1" r:id="rId12" imgW="914400" imgH="771480" progId="Word.Document.12">
              <p:embed/>
            </p:oleObj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3505200" y="2209800"/>
            <a:ext cx="20882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1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Сазнали смо</a:t>
            </a:r>
            <a:endParaRPr lang="en-US" sz="1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3000" y="304800"/>
            <a:ext cx="64294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CS" sz="2400" b="1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Изабрали смо и изабрали смо се</a:t>
            </a:r>
            <a:endParaRPr lang="en-US" sz="2400" b="1" dirty="0">
              <a:solidFill>
                <a:srgbClr val="34006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2" name="Picture 2" descr="C:\Documents and Settings\Olgica\My Documents\Svet izmedju dva svetska rata - ZUOV 2010\Slike za licnosti_asocijacije\Vassily-Kandinsky.jpeg"/>
          <p:cNvPicPr>
            <a:picLocks noChangeAspect="1" noChangeArrowheads="1"/>
          </p:cNvPicPr>
          <p:nvPr/>
        </p:nvPicPr>
        <p:blipFill>
          <a:blip r:embed="rId2" cstate="email">
            <a:lum bright="10000"/>
          </a:blip>
          <a:srcRect/>
          <a:stretch>
            <a:fillRect/>
          </a:stretch>
        </p:blipFill>
        <p:spPr bwMode="auto">
          <a:xfrm>
            <a:off x="6019800" y="3657600"/>
            <a:ext cx="1276813" cy="2041604"/>
          </a:xfrm>
          <a:prstGeom prst="rect">
            <a:avLst/>
          </a:prstGeom>
          <a:solidFill>
            <a:srgbClr val="340068"/>
          </a:solidFill>
          <a:ln w="12700" cmpd="dbl">
            <a:solidFill>
              <a:srgbClr val="340068"/>
            </a:solidFill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15363" name="Picture 3" descr="C:\Documents and Settings\Olgica\My Documents\Svet izmedju dva svetska rata - ZUOV 2010\Slike za licnosti_asocijacije\Pablo_Picasso 2.jpg"/>
          <p:cNvPicPr>
            <a:picLocks noChangeAspect="1" noChangeArrowheads="1"/>
          </p:cNvPicPr>
          <p:nvPr/>
        </p:nvPicPr>
        <p:blipFill>
          <a:blip r:embed="rId3" cstate="email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1600200" y="3962400"/>
            <a:ext cx="1221156" cy="1875831"/>
          </a:xfrm>
          <a:prstGeom prst="rect">
            <a:avLst/>
          </a:prstGeom>
          <a:noFill/>
          <a:ln w="12700" cmpd="dbl">
            <a:solidFill>
              <a:srgbClr val="340068"/>
            </a:solidFill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15364" name="Picture 4" descr="C:\Documents and Settings\Olgica\My Documents\Svet izmedju dva svetska rata - ZUOV 2010\Slike za licnosti_asocijacije\Ruzvelt.jpg"/>
          <p:cNvPicPr>
            <a:picLocks noChangeAspect="1" noChangeArrowheads="1"/>
          </p:cNvPicPr>
          <p:nvPr/>
        </p:nvPicPr>
        <p:blipFill>
          <a:blip r:embed="rId4" cstate="email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1066800" y="1371600"/>
            <a:ext cx="1623189" cy="2019299"/>
          </a:xfrm>
          <a:prstGeom prst="rect">
            <a:avLst/>
          </a:prstGeom>
          <a:solidFill>
            <a:srgbClr val="340068"/>
          </a:solidFill>
          <a:ln w="12700" cmpd="dbl">
            <a:solidFill>
              <a:srgbClr val="340068"/>
            </a:solidFill>
          </a:ln>
          <a:effectLst>
            <a:reflection blurRad="6350" stA="52000" endA="300" endPos="3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5686412" y="5715000"/>
            <a:ext cx="18573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CS" sz="1400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Василиј Кандински</a:t>
            </a:r>
            <a:endParaRPr lang="en-US" sz="1400" dirty="0">
              <a:solidFill>
                <a:srgbClr val="34006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71600" y="5867400"/>
            <a:ext cx="1643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CS" sz="1400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Пабло Пикасо</a:t>
            </a:r>
            <a:endParaRPr lang="en-US" sz="1400" dirty="0">
              <a:solidFill>
                <a:srgbClr val="34006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95336" y="3352800"/>
            <a:ext cx="20002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CS" sz="1400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Френклин Д. Рузвелт</a:t>
            </a:r>
            <a:endParaRPr lang="en-US" sz="1400" dirty="0">
              <a:solidFill>
                <a:srgbClr val="34006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5" name="Picture 5" descr="C:\Documents and Settings\Olgica\My Documents\Svet izmedju dva svetska rata - ZUOV 2010\Slike za licnosti_asocijacije\Dzesi-Ovens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05200" y="3505200"/>
            <a:ext cx="1559814" cy="2414592"/>
          </a:xfrm>
          <a:prstGeom prst="rect">
            <a:avLst/>
          </a:prstGeom>
          <a:solidFill>
            <a:srgbClr val="340068"/>
          </a:solidFill>
          <a:ln w="12700" cmpd="dbl">
            <a:solidFill>
              <a:srgbClr val="340068"/>
            </a:solidFill>
          </a:ln>
          <a:effectLst>
            <a:reflection blurRad="6350" stA="52000" endA="300" endPos="35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3505200" y="5943600"/>
            <a:ext cx="1643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CS" sz="1400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Џеси Овенс</a:t>
            </a:r>
            <a:endParaRPr lang="en-US" sz="1400" dirty="0">
              <a:solidFill>
                <a:srgbClr val="34006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6" name="Picture 6" descr="C:\Documents and Settings\Olgica\My Documents\Svet izmedju dva svetska rata - ZUOV 2010\Slike za licnosti_asocijacije\trocki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477000" y="1066800"/>
            <a:ext cx="1553377" cy="2014535"/>
          </a:xfrm>
          <a:prstGeom prst="rect">
            <a:avLst/>
          </a:prstGeom>
          <a:noFill/>
          <a:ln w="12700" cmpd="dbl">
            <a:solidFill>
              <a:srgbClr val="340068"/>
            </a:solidFill>
          </a:ln>
          <a:effectLst>
            <a:reflection blurRad="6350" stA="52000" endA="300" endPos="35000" dir="5400000" sy="-100000" algn="bl" rotWithShape="0"/>
          </a:effectLst>
        </p:spPr>
      </p:pic>
      <p:sp>
        <p:nvSpPr>
          <p:cNvPr id="12" name="TextBox 11"/>
          <p:cNvSpPr txBox="1"/>
          <p:nvPr/>
        </p:nvSpPr>
        <p:spPr>
          <a:xfrm>
            <a:off x="6400800" y="3124200"/>
            <a:ext cx="1643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CS" sz="1400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Лав Д. Б. Троцки</a:t>
            </a:r>
            <a:endParaRPr lang="en-US" sz="1400" dirty="0">
              <a:solidFill>
                <a:srgbClr val="34006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339" name="Picture 3" descr="C:\Documents and Settings\Olgica\Desktop\Izbor_1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352800" y="1524000"/>
            <a:ext cx="2428892" cy="1548580"/>
          </a:xfrm>
          <a:prstGeom prst="rect">
            <a:avLst/>
          </a:prstGeom>
          <a:noFill/>
          <a:ln w="25400" cmpd="dbl">
            <a:solidFill>
              <a:srgbClr val="340068"/>
            </a:solidFill>
          </a:ln>
        </p:spPr>
      </p:pic>
      <p:sp>
        <p:nvSpPr>
          <p:cNvPr id="20" name="Rectangle 19"/>
          <p:cNvSpPr/>
          <p:nvPr/>
        </p:nvSpPr>
        <p:spPr>
          <a:xfrm>
            <a:off x="2895600" y="914400"/>
            <a:ext cx="3672408" cy="288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8"/>
              </a:rPr>
              <a:t>http://www.youtube.com/watch?v=xwC4FKSgwAU</a:t>
            </a:r>
            <a:endParaRPr lang="en-US" sz="1200" dirty="0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381000"/>
            <a:ext cx="71287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CS" sz="2800" b="1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Научили смо и проверили научено</a:t>
            </a:r>
            <a:endParaRPr lang="x-none" sz="2800" b="1" dirty="0" smtClean="0">
              <a:solidFill>
                <a:srgbClr val="34006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n-US" sz="2800" b="1" dirty="0">
              <a:solidFill>
                <a:srgbClr val="34006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8200" y="4191000"/>
            <a:ext cx="1928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CS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Видео запис</a:t>
            </a:r>
            <a:endParaRPr lang="en-US" dirty="0" smtClean="0">
              <a:solidFill>
                <a:srgbClr val="34006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sr-Cyrl-CS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Квискотека</a:t>
            </a:r>
            <a:endParaRPr lang="en-US" dirty="0">
              <a:solidFill>
                <a:srgbClr val="34006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2" name="Picture 2" descr="C:\Documents and Settings\Olgica\Desktop\anibline2b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1560" y="2996952"/>
            <a:ext cx="3248025" cy="47625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5004048" y="1196752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 action="ppaction://hlinkpres?slideindex=1&amp;slidetitle="/>
              </a:rPr>
              <a:t>A</a:t>
            </a:r>
            <a:r>
              <a:rPr lang="sr-Cyrl-CS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 action="ppaction://hlinkpres?slideindex=1&amp;slidetitle="/>
              </a:rPr>
              <a:t>социјације</a:t>
            </a:r>
            <a:endParaRPr lang="en-US" dirty="0">
              <a:solidFill>
                <a:srgbClr val="34006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43200" y="4343400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CS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</a:t>
            </a:r>
            <a:r>
              <a:rPr lang="en-US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You Tube</a:t>
            </a:r>
            <a:r>
              <a:rPr lang="sr-Cyrl-CS" dirty="0" smtClean="0">
                <a:solidFill>
                  <a:srgbClr val="3400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dirty="0">
              <a:solidFill>
                <a:srgbClr val="34006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6" name="Object 15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862254" y="1556792"/>
          <a:ext cx="1450827" cy="1224136"/>
        </p:xfrm>
        <a:graphic>
          <a:graphicData uri="http://schemas.openxmlformats.org/presentationml/2006/ole">
            <p:oleObj spid="_x0000_s1026" name="Document" showAsIcon="1" r:id="rId5" imgW="914400" imgH="771480" progId="Word.Document.12">
              <p:embed/>
            </p:oleObj>
          </a:graphicData>
        </a:graphic>
      </p:graphicFrame>
      <p:graphicFrame>
        <p:nvGraphicFramePr>
          <p:cNvPr id="18" name="Object 17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4355976" y="1772816"/>
          <a:ext cx="914400" cy="771525"/>
        </p:xfrm>
        <a:graphic>
          <a:graphicData uri="http://schemas.openxmlformats.org/presentationml/2006/ole">
            <p:oleObj spid="_x0000_s1027" name="Presentation" showAsIcon="1" r:id="rId6" imgW="914400" imgH="771480" progId="PowerPoint.Show.12">
              <p:embed/>
            </p:oleObj>
          </a:graphicData>
        </a:graphic>
      </p:graphicFrame>
      <p:graphicFrame>
        <p:nvGraphicFramePr>
          <p:cNvPr id="19" name="Object 18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5148064" y="1772816"/>
          <a:ext cx="914400" cy="771525"/>
        </p:xfrm>
        <a:graphic>
          <a:graphicData uri="http://schemas.openxmlformats.org/presentationml/2006/ole">
            <p:oleObj spid="_x0000_s1028" name="Presentation" showAsIcon="1" r:id="rId7" imgW="914400" imgH="771480" progId="PowerPoint.Show.12">
              <p:embed/>
            </p:oleObj>
          </a:graphicData>
        </a:graphic>
      </p:graphicFrame>
      <p:graphicFrame>
        <p:nvGraphicFramePr>
          <p:cNvPr id="20" name="Object 19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6588224" y="1772816"/>
          <a:ext cx="914400" cy="771525"/>
        </p:xfrm>
        <a:graphic>
          <a:graphicData uri="http://schemas.openxmlformats.org/presentationml/2006/ole">
            <p:oleObj spid="_x0000_s1029" name="Presentation" showAsIcon="1" r:id="rId8" imgW="914400" imgH="771480" progId="PowerPoint.Show.12">
              <p:embed/>
            </p:oleObj>
          </a:graphicData>
        </a:graphic>
      </p:graphicFrame>
      <p:graphicFrame>
        <p:nvGraphicFramePr>
          <p:cNvPr id="21" name="Object 20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7330008" y="1772816"/>
          <a:ext cx="914400" cy="771525"/>
        </p:xfrm>
        <a:graphic>
          <a:graphicData uri="http://schemas.openxmlformats.org/presentationml/2006/ole">
            <p:oleObj spid="_x0000_s1030" name="Presentation" showAsIcon="1" r:id="rId9" imgW="914400" imgH="771480" progId="PowerPoint.Show.12">
              <p:embed/>
            </p:oleObj>
          </a:graphicData>
        </a:graphic>
      </p:graphicFrame>
      <p:graphicFrame>
        <p:nvGraphicFramePr>
          <p:cNvPr id="22" name="Object 21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4449688" y="2852936"/>
          <a:ext cx="914400" cy="771525"/>
        </p:xfrm>
        <a:graphic>
          <a:graphicData uri="http://schemas.openxmlformats.org/presentationml/2006/ole">
            <p:oleObj spid="_x0000_s1031" name="Presentation" showAsIcon="1" r:id="rId10" imgW="914400" imgH="771480" progId="PowerPoint.Show.12">
              <p:embed/>
            </p:oleObj>
          </a:graphicData>
        </a:graphic>
      </p:graphicFrame>
      <p:graphicFrame>
        <p:nvGraphicFramePr>
          <p:cNvPr id="23" name="Object 22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5313784" y="2852936"/>
          <a:ext cx="914400" cy="771525"/>
        </p:xfrm>
        <a:graphic>
          <a:graphicData uri="http://schemas.openxmlformats.org/presentationml/2006/ole">
            <p:oleObj spid="_x0000_s1032" name="Presentation" showAsIcon="1" r:id="rId11" imgW="914400" imgH="771480" progId="PowerPoint.Show.12">
              <p:embed/>
            </p:oleObj>
          </a:graphicData>
        </a:graphic>
      </p:graphicFrame>
      <p:graphicFrame>
        <p:nvGraphicFramePr>
          <p:cNvPr id="24" name="Object 23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6537920" y="2852936"/>
          <a:ext cx="914400" cy="771525"/>
        </p:xfrm>
        <a:graphic>
          <a:graphicData uri="http://schemas.openxmlformats.org/presentationml/2006/ole">
            <p:oleObj spid="_x0000_s1033" name="Presentation" showAsIcon="1" r:id="rId12" imgW="914400" imgH="771480" progId="PowerPoint.Show.12">
              <p:embed/>
            </p:oleObj>
          </a:graphicData>
        </a:graphic>
      </p:graphicFrame>
      <p:graphicFrame>
        <p:nvGraphicFramePr>
          <p:cNvPr id="25" name="Object 24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7402016" y="2852936"/>
          <a:ext cx="914400" cy="771525"/>
        </p:xfrm>
        <a:graphic>
          <a:graphicData uri="http://schemas.openxmlformats.org/presentationml/2006/ole">
            <p:oleObj spid="_x0000_s1034" name="Presentation" showAsIcon="1" r:id="rId13" imgW="914400" imgH="771480" progId="PowerPoint.Show.12">
              <p:embed/>
            </p:oleObj>
          </a:graphicData>
        </a:graphic>
      </p:graphicFrame>
      <p:pic>
        <p:nvPicPr>
          <p:cNvPr id="26" name="Picture 2" descr="C:\Documents and Settings\Olgica\Desktop\anibline2b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07704" y="6093296"/>
            <a:ext cx="3248025" cy="47625"/>
          </a:xfrm>
          <a:prstGeom prst="rect">
            <a:avLst/>
          </a:prstGeom>
          <a:noFill/>
        </p:spPr>
      </p:pic>
      <p:graphicFrame>
        <p:nvGraphicFramePr>
          <p:cNvPr id="27" name="Object 26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5940152" y="4025627"/>
          <a:ext cx="914400" cy="771525"/>
        </p:xfrm>
        <a:graphic>
          <a:graphicData uri="http://schemas.openxmlformats.org/presentationml/2006/ole">
            <p:oleObj spid="_x0000_s1035" name="Presentation" showAsIcon="1" r:id="rId14" imgW="914400" imgH="771480" progId="PowerPoint.Show.12">
              <p:embed/>
            </p:oleObj>
          </a:graphicData>
        </a:graphic>
      </p:graphicFrame>
      <p:graphicFrame>
        <p:nvGraphicFramePr>
          <p:cNvPr id="28" name="Object 27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6732240" y="4025627"/>
          <a:ext cx="914400" cy="771525"/>
        </p:xfrm>
        <a:graphic>
          <a:graphicData uri="http://schemas.openxmlformats.org/presentationml/2006/ole">
            <p:oleObj spid="_x0000_s1036" name="Presentation" showAsIcon="1" r:id="rId15" imgW="914400" imgH="771480" progId="PowerPoint.Show.12">
              <p:embed/>
            </p:oleObj>
          </a:graphicData>
        </a:graphic>
      </p:graphicFrame>
      <p:graphicFrame>
        <p:nvGraphicFramePr>
          <p:cNvPr id="29" name="Object 28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6372200" y="5085184"/>
          <a:ext cx="914400" cy="771525"/>
        </p:xfrm>
        <a:graphic>
          <a:graphicData uri="http://schemas.openxmlformats.org/presentationml/2006/ole">
            <p:oleObj spid="_x0000_s1037" name="Presentation" showAsIcon="1" r:id="rId16" imgW="914400" imgH="771480" progId="PowerPoint.Show.12">
              <p:embed/>
            </p:oleObj>
          </a:graphicData>
        </a:graphic>
      </p:graphicFrame>
      <p:graphicFrame>
        <p:nvGraphicFramePr>
          <p:cNvPr id="30" name="Object 29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7308304" y="5013176"/>
          <a:ext cx="914400" cy="771525"/>
        </p:xfrm>
        <a:graphic>
          <a:graphicData uri="http://schemas.openxmlformats.org/presentationml/2006/ole">
            <p:oleObj spid="_x0000_s1038" name="Presentation" showAsIcon="1" r:id="rId17" imgW="914400" imgH="771480" progId="PowerPoint.Show.12">
              <p:embed/>
            </p:oleObj>
          </a:graphicData>
        </a:graphic>
      </p:graphicFrame>
      <p:graphicFrame>
        <p:nvGraphicFramePr>
          <p:cNvPr id="31" name="Object 30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353086" y="1556792"/>
          <a:ext cx="1424157" cy="1201633"/>
        </p:xfrm>
        <a:graphic>
          <a:graphicData uri="http://schemas.openxmlformats.org/presentationml/2006/ole">
            <p:oleObj spid="_x0000_s1039" name="Presentation" showAsIcon="1" r:id="rId18" imgW="914400" imgH="771480" progId="PowerPoint.Show.12">
              <p:embed/>
            </p:oleObj>
          </a:graphicData>
        </a:graphic>
      </p:graphicFrame>
      <p:sp>
        <p:nvSpPr>
          <p:cNvPr id="33" name="Rectangle 32"/>
          <p:cNvSpPr/>
          <p:nvPr/>
        </p:nvSpPr>
        <p:spPr>
          <a:xfrm>
            <a:off x="381000" y="4953000"/>
            <a:ext cx="51054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hlinkClick r:id="rId19"/>
              </a:rPr>
              <a:t>http://www.youtube.com/watch?v=Us9j6z2qFp0&amp;feature=youtu.be</a:t>
            </a:r>
            <a:endParaRPr lang="en-US" sz="1400" dirty="0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</TotalTime>
  <Words>400</Words>
  <Application>Microsoft Office PowerPoint</Application>
  <PresentationFormat>On-screen Show (4:3)</PresentationFormat>
  <Paragraphs>92</Paragraphs>
  <Slides>14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Office Theme</vt:lpstr>
      <vt:lpstr>Document</vt:lpstr>
      <vt:lpstr>Packager Shell Object</vt:lpstr>
      <vt:lpstr>Presentation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Korisnik</dc:creator>
  <cp:lastModifiedBy>Steva</cp:lastModifiedBy>
  <cp:revision>61</cp:revision>
  <dcterms:created xsi:type="dcterms:W3CDTF">2012-10-23T20:06:14Z</dcterms:created>
  <dcterms:modified xsi:type="dcterms:W3CDTF">2012-10-28T12:53:44Z</dcterms:modified>
</cp:coreProperties>
</file>